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6" r:id="rId1"/>
  </p:sldMasterIdLst>
  <p:notesMasterIdLst>
    <p:notesMasterId r:id="rId54"/>
  </p:notesMasterIdLst>
  <p:sldIdLst>
    <p:sldId id="256" r:id="rId2"/>
    <p:sldId id="263" r:id="rId3"/>
    <p:sldId id="301" r:id="rId4"/>
    <p:sldId id="838" r:id="rId5"/>
    <p:sldId id="832" r:id="rId6"/>
    <p:sldId id="807" r:id="rId7"/>
    <p:sldId id="836" r:id="rId8"/>
    <p:sldId id="839" r:id="rId9"/>
    <p:sldId id="837" r:id="rId10"/>
    <p:sldId id="271" r:id="rId11"/>
    <p:sldId id="290" r:id="rId12"/>
    <p:sldId id="257" r:id="rId13"/>
    <p:sldId id="291" r:id="rId14"/>
    <p:sldId id="292" r:id="rId15"/>
    <p:sldId id="260" r:id="rId16"/>
    <p:sldId id="261" r:id="rId17"/>
    <p:sldId id="293" r:id="rId18"/>
    <p:sldId id="294" r:id="rId19"/>
    <p:sldId id="264" r:id="rId20"/>
    <p:sldId id="265" r:id="rId21"/>
    <p:sldId id="266" r:id="rId22"/>
    <p:sldId id="274" r:id="rId23"/>
    <p:sldId id="276" r:id="rId24"/>
    <p:sldId id="840" r:id="rId25"/>
    <p:sldId id="841" r:id="rId26"/>
    <p:sldId id="277" r:id="rId27"/>
    <p:sldId id="842" r:id="rId28"/>
    <p:sldId id="278" r:id="rId29"/>
    <p:sldId id="843" r:id="rId30"/>
    <p:sldId id="844" r:id="rId31"/>
    <p:sldId id="845" r:id="rId32"/>
    <p:sldId id="280" r:id="rId33"/>
    <p:sldId id="281" r:id="rId34"/>
    <p:sldId id="282" r:id="rId35"/>
    <p:sldId id="283" r:id="rId36"/>
    <p:sldId id="833" r:id="rId37"/>
    <p:sldId id="834" r:id="rId38"/>
    <p:sldId id="835" r:id="rId39"/>
    <p:sldId id="284" r:id="rId40"/>
    <p:sldId id="285" r:id="rId41"/>
    <p:sldId id="286" r:id="rId42"/>
    <p:sldId id="295" r:id="rId43"/>
    <p:sldId id="296" r:id="rId44"/>
    <p:sldId id="297" r:id="rId45"/>
    <p:sldId id="846" r:id="rId46"/>
    <p:sldId id="298" r:id="rId47"/>
    <p:sldId id="299" r:id="rId48"/>
    <p:sldId id="300" r:id="rId49"/>
    <p:sldId id="302" r:id="rId50"/>
    <p:sldId id="303" r:id="rId51"/>
    <p:sldId id="304" r:id="rId52"/>
    <p:sldId id="262" r:id="rId5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FAFAFC"/>
    <a:srgbClr val="2A3249"/>
    <a:srgbClr val="626262"/>
    <a:srgbClr val="717171"/>
    <a:srgbClr val="818181"/>
    <a:srgbClr val="828181"/>
    <a:srgbClr val="9F9F9F"/>
    <a:srgbClr val="909090"/>
    <a:srgbClr val="87878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1284" y="5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7.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0.png"/></Relationships>
</file>

<file path=ppt/media/hdphoto1.wdp>
</file>

<file path=ppt/media/hdphoto2.wdp>
</file>

<file path=ppt/media/hdphoto3.wdp>
</file>

<file path=ppt/media/image1.jpeg>
</file>

<file path=ppt/media/image10.png>
</file>

<file path=ppt/media/image11.png>
</file>

<file path=ppt/media/image12.jpeg>
</file>

<file path=ppt/media/image13.png>
</file>

<file path=ppt/media/image14.png>
</file>

<file path=ppt/media/image15.png>
</file>

<file path=ppt/media/image16.jpeg>
</file>

<file path=ppt/media/image17.wmf>
</file>

<file path=ppt/media/image18.jpeg>
</file>

<file path=ppt/media/image19.jpeg>
</file>

<file path=ppt/media/image2.jpeg>
</file>

<file path=ppt/media/image20.png>
</file>

<file path=ppt/media/image21.jpeg>
</file>

<file path=ppt/media/image22.png>
</file>

<file path=ppt/media/image23.png>
</file>

<file path=ppt/media/image24.png>
</file>

<file path=ppt/media/image3.png>
</file>

<file path=ppt/media/image4.sv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F3ED15-BBC8-4C60-A86F-1E0E168D23BE}" type="datetimeFigureOut">
              <a:rPr lang="en-GB" smtClean="0"/>
              <a:t>05/01/2022</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CBA9B6-1998-4950-8706-F54A175E464A}" type="slidenum">
              <a:rPr lang="en-GB" smtClean="0"/>
              <a:t>‹#›</a:t>
            </a:fld>
            <a:endParaRPr lang="en-GB"/>
          </a:p>
        </p:txBody>
      </p:sp>
    </p:spTree>
    <p:extLst>
      <p:ext uri="{BB962C8B-B14F-4D97-AF65-F5344CB8AC3E}">
        <p14:creationId xmlns:p14="http://schemas.microsoft.com/office/powerpoint/2010/main" val="1356075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7"/>
          <p:cNvSpPr>
            <a:spLocks noGrp="1" noChangeArrowheads="1"/>
          </p:cNvSpPr>
          <p:nvPr>
            <p:ph type="sldNum" sz="quarter" idx="5"/>
          </p:nvPr>
        </p:nvSpPr>
        <p:spPr>
          <a:ln/>
        </p:spPr>
        <p:txBody>
          <a:bodyPr/>
          <a:lstStyle/>
          <a:p>
            <a:fld id="{59A4CA34-A40D-4591-B695-450FF172F060}" type="slidenum">
              <a:rPr lang="ar-SA"/>
              <a:pPr/>
              <a:t>22</a:t>
            </a:fld>
            <a:endParaRPr lang="en-US"/>
          </a:p>
        </p:txBody>
      </p:sp>
      <p:sp>
        <p:nvSpPr>
          <p:cNvPr id="7170" name="Rectangle 2"/>
          <p:cNvSpPr>
            <a:spLocks noChangeArrowheads="1"/>
          </p:cNvSpPr>
          <p:nvPr/>
        </p:nvSpPr>
        <p:spPr bwMode="auto">
          <a:xfrm>
            <a:off x="5181600" y="0"/>
            <a:ext cx="3962400" cy="341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0" tIns="0" rIns="19050" bIns="0"/>
          <a:lstStyle/>
          <a:p>
            <a:pPr algn="r"/>
            <a:r>
              <a:rPr lang="en-US" sz="1000" i="1">
                <a:latin typeface="Times New Roman" panose="02020603050405020304" pitchFamily="18" charset="0"/>
              </a:rPr>
              <a:t>09/22/97</a:t>
            </a:r>
          </a:p>
        </p:txBody>
      </p:sp>
      <p:sp>
        <p:nvSpPr>
          <p:cNvPr id="7171" name="Rectangle 3"/>
          <p:cNvSpPr>
            <a:spLocks noChangeArrowheads="1"/>
          </p:cNvSpPr>
          <p:nvPr/>
        </p:nvSpPr>
        <p:spPr bwMode="auto">
          <a:xfrm>
            <a:off x="5181600" y="6513513"/>
            <a:ext cx="3962400" cy="344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0" tIns="0" rIns="19050" bIns="0" anchor="b"/>
          <a:lstStyle/>
          <a:p>
            <a:pPr algn="r"/>
            <a:r>
              <a:rPr lang="en-US" sz="1000" i="1">
                <a:latin typeface="Times New Roman" panose="02020603050405020304" pitchFamily="18" charset="0"/>
              </a:rPr>
              <a:t>3</a:t>
            </a:r>
          </a:p>
        </p:txBody>
      </p:sp>
      <p:sp>
        <p:nvSpPr>
          <p:cNvPr id="7172" name="Rectangle 4"/>
          <p:cNvSpPr>
            <a:spLocks noChangeArrowheads="1"/>
          </p:cNvSpPr>
          <p:nvPr/>
        </p:nvSpPr>
        <p:spPr bwMode="auto">
          <a:xfrm>
            <a:off x="0" y="6513513"/>
            <a:ext cx="3962400" cy="344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0" tIns="0" rIns="19050" bIns="0" anchor="b"/>
          <a:lstStyle/>
          <a:p>
            <a:r>
              <a:rPr lang="en-US" sz="1000" i="1">
                <a:latin typeface="Times New Roman" panose="02020603050405020304" pitchFamily="18" charset="0"/>
              </a:rPr>
              <a:t>University of Minnesota Extension Service</a:t>
            </a:r>
          </a:p>
        </p:txBody>
      </p:sp>
      <p:sp>
        <p:nvSpPr>
          <p:cNvPr id="7173" name="Rectangle 5"/>
          <p:cNvSpPr>
            <a:spLocks noChangeArrowheads="1"/>
          </p:cNvSpPr>
          <p:nvPr/>
        </p:nvSpPr>
        <p:spPr bwMode="auto">
          <a:xfrm>
            <a:off x="0" y="0"/>
            <a:ext cx="3962400" cy="341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0" tIns="0" rIns="19050" bIns="0"/>
          <a:lstStyle/>
          <a:p>
            <a:r>
              <a:rPr lang="en-US" sz="1000" i="1">
                <a:latin typeface="Times New Roman" panose="02020603050405020304" pitchFamily="18" charset="0"/>
              </a:rPr>
              <a:t>Master Internet Volunteer Program</a:t>
            </a:r>
          </a:p>
        </p:txBody>
      </p:sp>
      <p:sp>
        <p:nvSpPr>
          <p:cNvPr id="7174" name="Rectangle 6"/>
          <p:cNvSpPr>
            <a:spLocks noGrp="1" noRot="1" noChangeAspect="1" noChangeArrowheads="1" noTextEdit="1"/>
          </p:cNvSpPr>
          <p:nvPr>
            <p:ph type="sldImg"/>
          </p:nvPr>
        </p:nvSpPr>
        <p:spPr>
          <a:ln w="12700" cap="flat">
            <a:solidFill>
              <a:schemeClr val="tx1"/>
            </a:solidFill>
          </a:ln>
          <a:extLst>
            <a:ext uri="{909E8E84-426E-40DD-AFC4-6F175D3DCCD1}">
              <a14:hiddenFill xmlns:a14="http://schemas.microsoft.com/office/drawing/2010/main">
                <a:noFill/>
              </a14:hiddenFill>
            </a:ext>
          </a:extLst>
        </p:spPr>
      </p:sp>
      <p:sp>
        <p:nvSpPr>
          <p:cNvPr id="7175" name="Rectangle 7"/>
          <p:cNvSpPr>
            <a:spLocks noGrp="1" noChangeArrowheads="1"/>
          </p:cNvSpPr>
          <p:nvPr>
            <p:ph type="body" idx="1"/>
          </p:nvPr>
        </p:nvSpPr>
        <p:spPr>
          <a:xfrm>
            <a:off x="1219200" y="3257550"/>
            <a:ext cx="6705600" cy="3086100"/>
          </a:xfrm>
          <a:noFill/>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lstStyle/>
          <a:p>
            <a:pPr>
              <a:buFontTx/>
              <a:buChar char="•"/>
            </a:pPr>
            <a:r>
              <a:rPr lang="en-US"/>
              <a:t>Provide information in an organized way</a:t>
            </a:r>
          </a:p>
          <a:p>
            <a:pPr>
              <a:buFontTx/>
              <a:buChar char="•"/>
            </a:pPr>
            <a:r>
              <a:rPr lang="en-US"/>
              <a:t>Chat Groups</a:t>
            </a:r>
          </a:p>
          <a:p>
            <a:pPr>
              <a:buFontTx/>
              <a:buChar char="•"/>
            </a:pPr>
            <a:r>
              <a:rPr lang="en-US"/>
              <a:t>Specialized information areas</a:t>
            </a:r>
          </a:p>
          <a:p>
            <a:pPr>
              <a:buFontTx/>
              <a:buChar char="•"/>
            </a:pPr>
            <a:r>
              <a:rPr lang="en-US"/>
              <a:t>Internet access</a:t>
            </a:r>
          </a:p>
        </p:txBody>
      </p:sp>
    </p:spTree>
    <p:extLst>
      <p:ext uri="{BB962C8B-B14F-4D97-AF65-F5344CB8AC3E}">
        <p14:creationId xmlns:p14="http://schemas.microsoft.com/office/powerpoint/2010/main" val="1462171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7"/>
          <p:cNvSpPr>
            <a:spLocks noGrp="1" noChangeArrowheads="1"/>
          </p:cNvSpPr>
          <p:nvPr>
            <p:ph type="sldNum" sz="quarter" idx="5"/>
          </p:nvPr>
        </p:nvSpPr>
        <p:spPr>
          <a:ln/>
        </p:spPr>
        <p:txBody>
          <a:bodyPr/>
          <a:lstStyle/>
          <a:p>
            <a:fld id="{966895FC-3296-48A7-94C7-5D2EEDC2138B}" type="slidenum">
              <a:rPr lang="ar-SA"/>
              <a:pPr/>
              <a:t>32</a:t>
            </a:fld>
            <a:endParaRPr lang="en-US"/>
          </a:p>
        </p:txBody>
      </p:sp>
      <p:sp>
        <p:nvSpPr>
          <p:cNvPr id="14338" name="Rectangle 2"/>
          <p:cNvSpPr>
            <a:spLocks noChangeArrowheads="1"/>
          </p:cNvSpPr>
          <p:nvPr/>
        </p:nvSpPr>
        <p:spPr bwMode="auto">
          <a:xfrm>
            <a:off x="5181600" y="0"/>
            <a:ext cx="3962400" cy="341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0" tIns="0" rIns="19050" bIns="0"/>
          <a:lstStyle/>
          <a:p>
            <a:pPr algn="r"/>
            <a:r>
              <a:rPr lang="en-US" sz="1000" i="1">
                <a:latin typeface="Times New Roman" panose="02020603050405020304" pitchFamily="18" charset="0"/>
              </a:rPr>
              <a:t>09/22/97</a:t>
            </a:r>
          </a:p>
        </p:txBody>
      </p:sp>
      <p:sp>
        <p:nvSpPr>
          <p:cNvPr id="14339" name="Rectangle 3"/>
          <p:cNvSpPr>
            <a:spLocks noChangeArrowheads="1"/>
          </p:cNvSpPr>
          <p:nvPr/>
        </p:nvSpPr>
        <p:spPr bwMode="auto">
          <a:xfrm>
            <a:off x="5181600" y="6513513"/>
            <a:ext cx="3962400" cy="344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0" tIns="0" rIns="19050" bIns="0" anchor="b"/>
          <a:lstStyle/>
          <a:p>
            <a:pPr algn="r"/>
            <a:r>
              <a:rPr lang="en-US" sz="1000" i="1">
                <a:latin typeface="Times New Roman" panose="02020603050405020304" pitchFamily="18" charset="0"/>
              </a:rPr>
              <a:t>9</a:t>
            </a:r>
          </a:p>
        </p:txBody>
      </p:sp>
      <p:sp>
        <p:nvSpPr>
          <p:cNvPr id="14340" name="Rectangle 4"/>
          <p:cNvSpPr>
            <a:spLocks noChangeArrowheads="1"/>
          </p:cNvSpPr>
          <p:nvPr/>
        </p:nvSpPr>
        <p:spPr bwMode="auto">
          <a:xfrm>
            <a:off x="0" y="6513513"/>
            <a:ext cx="3962400" cy="344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0" tIns="0" rIns="19050" bIns="0" anchor="b"/>
          <a:lstStyle/>
          <a:p>
            <a:r>
              <a:rPr lang="en-US" sz="1000" i="1">
                <a:latin typeface="Times New Roman" panose="02020603050405020304" pitchFamily="18" charset="0"/>
              </a:rPr>
              <a:t>University of Minnesota Extension Service</a:t>
            </a:r>
          </a:p>
        </p:txBody>
      </p:sp>
      <p:sp>
        <p:nvSpPr>
          <p:cNvPr id="14341" name="Rectangle 5"/>
          <p:cNvSpPr>
            <a:spLocks noChangeArrowheads="1"/>
          </p:cNvSpPr>
          <p:nvPr/>
        </p:nvSpPr>
        <p:spPr bwMode="auto">
          <a:xfrm>
            <a:off x="0" y="0"/>
            <a:ext cx="3962400" cy="341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9050" tIns="0" rIns="19050" bIns="0"/>
          <a:lstStyle/>
          <a:p>
            <a:r>
              <a:rPr lang="en-US" sz="1000" i="1">
                <a:latin typeface="Times New Roman" panose="02020603050405020304" pitchFamily="18" charset="0"/>
              </a:rPr>
              <a:t>Master Internet Volunteer Program</a:t>
            </a:r>
          </a:p>
        </p:txBody>
      </p:sp>
      <p:sp>
        <p:nvSpPr>
          <p:cNvPr id="14342" name="Rectangle 6"/>
          <p:cNvSpPr>
            <a:spLocks noGrp="1" noRot="1" noChangeAspect="1" noChangeArrowheads="1" noTextEdit="1"/>
          </p:cNvSpPr>
          <p:nvPr>
            <p:ph type="sldImg"/>
          </p:nvPr>
        </p:nvSpPr>
        <p:spPr>
          <a:ln w="12700" cap="flat">
            <a:solidFill>
              <a:schemeClr val="tx1"/>
            </a:solidFill>
          </a:ln>
          <a:extLst>
            <a:ext uri="{909E8E84-426E-40DD-AFC4-6F175D3DCCD1}">
              <a14:hiddenFill xmlns:a14="http://schemas.microsoft.com/office/drawing/2010/main">
                <a:noFill/>
              </a14:hiddenFill>
            </a:ext>
          </a:extLst>
        </p:spPr>
      </p:sp>
      <p:sp>
        <p:nvSpPr>
          <p:cNvPr id="14343" name="Rectangle 7"/>
          <p:cNvSpPr>
            <a:spLocks noGrp="1" noChangeArrowheads="1"/>
          </p:cNvSpPr>
          <p:nvPr>
            <p:ph type="body" idx="1"/>
          </p:nvPr>
        </p:nvSpPr>
        <p:spPr>
          <a:xfrm>
            <a:off x="1219200" y="3257550"/>
            <a:ext cx="6705600" cy="3086100"/>
          </a:xfrm>
          <a:noFill/>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lstStyle/>
          <a:p>
            <a:pPr>
              <a:buFontTx/>
              <a:buChar char="•"/>
            </a:pPr>
            <a:r>
              <a:rPr lang="en-US"/>
              <a:t>Tech help should be a local or toll-free call</a:t>
            </a:r>
          </a:p>
          <a:p>
            <a:pPr>
              <a:buFontTx/>
              <a:buChar char="•"/>
            </a:pPr>
            <a:r>
              <a:rPr lang="en-US"/>
              <a:t>Is it available when you are using the net?</a:t>
            </a:r>
          </a:p>
          <a:p>
            <a:pPr>
              <a:buFontTx/>
              <a:buChar char="•"/>
            </a:pPr>
            <a:r>
              <a:rPr lang="en-US"/>
              <a:t>Will you get a real person or have to leave voice mail? (voice mail is OK if the response time is fast and during a time you are not connected)</a:t>
            </a:r>
          </a:p>
          <a:p>
            <a:pPr>
              <a:buFontTx/>
              <a:buChar char="•"/>
            </a:pPr>
            <a:r>
              <a:rPr lang="en-US"/>
              <a:t>Try calling tech support before subscribing.</a:t>
            </a:r>
          </a:p>
        </p:txBody>
      </p:sp>
    </p:spTree>
    <p:extLst>
      <p:ext uri="{BB962C8B-B14F-4D97-AF65-F5344CB8AC3E}">
        <p14:creationId xmlns:p14="http://schemas.microsoft.com/office/powerpoint/2010/main" val="2832860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FAFAFC"/>
        </a:solidFill>
        <a:effectLst/>
      </p:bgPr>
    </p:bg>
    <p:spTree>
      <p:nvGrpSpPr>
        <p:cNvPr id="1" name=""/>
        <p:cNvGrpSpPr/>
        <p:nvPr/>
      </p:nvGrpSpPr>
      <p:grpSpPr>
        <a:xfrm>
          <a:off x="0" y="0"/>
          <a:ext cx="0" cy="0"/>
          <a:chOff x="0" y="0"/>
          <a:chExt cx="0" cy="0"/>
        </a:xfrm>
      </p:grpSpPr>
      <p:pic>
        <p:nvPicPr>
          <p:cNvPr id="1026" name="Picture 2" descr="Why is Web Technology Important? - Eternal Organizer">
            <a:extLst>
              <a:ext uri="{FF2B5EF4-FFF2-40B4-BE49-F238E27FC236}">
                <a16:creationId xmlns:a16="http://schemas.microsoft.com/office/drawing/2014/main" id="{FE6A40DC-4FB2-4113-9F5D-E94E1CC75DB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77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454530ED-3ABC-4CA3-928E-1F684A4045F1}"/>
              </a:ext>
            </a:extLst>
          </p:cNvPr>
          <p:cNvSpPr/>
          <p:nvPr userDrawn="1"/>
        </p:nvSpPr>
        <p:spPr>
          <a:xfrm>
            <a:off x="-6688" y="0"/>
            <a:ext cx="9144000" cy="6858000"/>
          </a:xfrm>
          <a:prstGeom prst="rect">
            <a:avLst/>
          </a:prstGeom>
          <a:gradFill flip="none" rotWithShape="1">
            <a:gsLst>
              <a:gs pos="96000">
                <a:schemeClr val="accent3">
                  <a:lumMod val="40000"/>
                  <a:lumOff val="60000"/>
                </a:schemeClr>
              </a:gs>
              <a:gs pos="54000">
                <a:schemeClr val="accent2">
                  <a:alpha val="21000"/>
                </a:schemeClr>
              </a:gs>
              <a:gs pos="0">
                <a:schemeClr val="accent1">
                  <a:shade val="100000"/>
                  <a:satMod val="115000"/>
                  <a:alpha val="16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Freeform: Shape 24">
            <a:extLst>
              <a:ext uri="{FF2B5EF4-FFF2-40B4-BE49-F238E27FC236}">
                <a16:creationId xmlns:a16="http://schemas.microsoft.com/office/drawing/2014/main" id="{0A6C4426-F526-422B-A269-0DE205FB95AA}"/>
              </a:ext>
            </a:extLst>
          </p:cNvPr>
          <p:cNvSpPr/>
          <p:nvPr userDrawn="1"/>
        </p:nvSpPr>
        <p:spPr>
          <a:xfrm flipH="1" flipV="1">
            <a:off x="1175712" y="6183220"/>
            <a:ext cx="2916000" cy="540000"/>
          </a:xfrm>
          <a:custGeom>
            <a:avLst/>
            <a:gdLst>
              <a:gd name="connsiteX0" fmla="*/ 120546 w 2957219"/>
              <a:gd name="connsiteY0" fmla="*/ 0 h 723275"/>
              <a:gd name="connsiteX1" fmla="*/ 2957219 w 2957219"/>
              <a:gd name="connsiteY1" fmla="*/ 0 h 723275"/>
              <a:gd name="connsiteX2" fmla="*/ 2946905 w 2957219"/>
              <a:gd name="connsiteY2" fmla="*/ 12994 h 723275"/>
              <a:gd name="connsiteX3" fmla="*/ 2934930 w 2957219"/>
              <a:gd name="connsiteY3" fmla="*/ 32122 h 723275"/>
              <a:gd name="connsiteX4" fmla="*/ 2921791 w 2957219"/>
              <a:gd name="connsiteY4" fmla="*/ 150993 h 723275"/>
              <a:gd name="connsiteX5" fmla="*/ 2902082 w 2957219"/>
              <a:gd name="connsiteY5" fmla="*/ 165851 h 723275"/>
              <a:gd name="connsiteX6" fmla="*/ 2849525 w 2957219"/>
              <a:gd name="connsiteY6" fmla="*/ 210428 h 723275"/>
              <a:gd name="connsiteX7" fmla="*/ 2823246 w 2957219"/>
              <a:gd name="connsiteY7" fmla="*/ 232716 h 723275"/>
              <a:gd name="connsiteX8" fmla="*/ 2803537 w 2957219"/>
              <a:gd name="connsiteY8" fmla="*/ 269863 h 723275"/>
              <a:gd name="connsiteX9" fmla="*/ 2796968 w 2957219"/>
              <a:gd name="connsiteY9" fmla="*/ 292152 h 723275"/>
              <a:gd name="connsiteX10" fmla="*/ 2770689 w 2957219"/>
              <a:gd name="connsiteY10" fmla="*/ 359016 h 723275"/>
              <a:gd name="connsiteX11" fmla="*/ 2764120 w 2957219"/>
              <a:gd name="connsiteY11" fmla="*/ 470458 h 723275"/>
              <a:gd name="connsiteX12" fmla="*/ 2750980 w 2957219"/>
              <a:gd name="connsiteY12" fmla="*/ 492746 h 723275"/>
              <a:gd name="connsiteX13" fmla="*/ 2698424 w 2957219"/>
              <a:gd name="connsiteY13" fmla="*/ 552181 h 723275"/>
              <a:gd name="connsiteX14" fmla="*/ 2669253 w 2957219"/>
              <a:gd name="connsiteY14" fmla="*/ 577881 h 723275"/>
              <a:gd name="connsiteX15" fmla="*/ 2675444 w 2957219"/>
              <a:gd name="connsiteY15" fmla="*/ 570653 h 723275"/>
              <a:gd name="connsiteX16" fmla="*/ 2681116 w 2957219"/>
              <a:gd name="connsiteY16" fmla="*/ 564145 h 723275"/>
              <a:gd name="connsiteX17" fmla="*/ 2677525 w 2957219"/>
              <a:gd name="connsiteY17" fmla="*/ 568223 h 723275"/>
              <a:gd name="connsiteX18" fmla="*/ 2675444 w 2957219"/>
              <a:gd name="connsiteY18" fmla="*/ 570653 h 723275"/>
              <a:gd name="connsiteX19" fmla="*/ 2674571 w 2957219"/>
              <a:gd name="connsiteY19" fmla="*/ 571654 h 723275"/>
              <a:gd name="connsiteX20" fmla="*/ 2652436 w 2957219"/>
              <a:gd name="connsiteY20" fmla="*/ 596758 h 723275"/>
              <a:gd name="connsiteX21" fmla="*/ 2639297 w 2957219"/>
              <a:gd name="connsiteY21" fmla="*/ 723058 h 723275"/>
              <a:gd name="connsiteX22" fmla="*/ 2639332 w 2957219"/>
              <a:gd name="connsiteY22" fmla="*/ 723275 h 723275"/>
              <a:gd name="connsiteX23" fmla="*/ 120546 w 2957219"/>
              <a:gd name="connsiteY23" fmla="*/ 723275 h 723275"/>
              <a:gd name="connsiteX24" fmla="*/ 0 w 2957219"/>
              <a:gd name="connsiteY24" fmla="*/ 602729 h 723275"/>
              <a:gd name="connsiteX25" fmla="*/ 0 w 2957219"/>
              <a:gd name="connsiteY25" fmla="*/ 120546 h 723275"/>
              <a:gd name="connsiteX26" fmla="*/ 120546 w 2957219"/>
              <a:gd name="connsiteY26" fmla="*/ 0 h 723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57219" h="723275">
                <a:moveTo>
                  <a:pt x="120546" y="0"/>
                </a:moveTo>
                <a:lnTo>
                  <a:pt x="2957219" y="0"/>
                </a:lnTo>
                <a:lnTo>
                  <a:pt x="2946905" y="12994"/>
                </a:lnTo>
                <a:cubicBezTo>
                  <a:pt x="2941686" y="18654"/>
                  <a:pt x="2936856" y="24498"/>
                  <a:pt x="2934930" y="32122"/>
                </a:cubicBezTo>
                <a:cubicBezTo>
                  <a:pt x="2925230" y="70517"/>
                  <a:pt x="2931242" y="112518"/>
                  <a:pt x="2921791" y="150993"/>
                </a:cubicBezTo>
                <a:cubicBezTo>
                  <a:pt x="2919677" y="159595"/>
                  <a:pt x="2908467" y="160599"/>
                  <a:pt x="2902082" y="165851"/>
                </a:cubicBezTo>
                <a:cubicBezTo>
                  <a:pt x="2884372" y="180418"/>
                  <a:pt x="2867043" y="195569"/>
                  <a:pt x="2849525" y="210428"/>
                </a:cubicBezTo>
                <a:lnTo>
                  <a:pt x="2823246" y="232716"/>
                </a:lnTo>
                <a:cubicBezTo>
                  <a:pt x="2816677" y="245098"/>
                  <a:pt x="2809248" y="256948"/>
                  <a:pt x="2803537" y="269863"/>
                </a:cubicBezTo>
                <a:cubicBezTo>
                  <a:pt x="2800441" y="276868"/>
                  <a:pt x="2799631" y="284922"/>
                  <a:pt x="2796968" y="292152"/>
                </a:cubicBezTo>
                <a:cubicBezTo>
                  <a:pt x="2788673" y="314666"/>
                  <a:pt x="2779449" y="336728"/>
                  <a:pt x="2770689" y="359016"/>
                </a:cubicBezTo>
                <a:cubicBezTo>
                  <a:pt x="2768499" y="396163"/>
                  <a:pt x="2769532" y="433734"/>
                  <a:pt x="2764120" y="470458"/>
                </a:cubicBezTo>
                <a:cubicBezTo>
                  <a:pt x="2762821" y="479265"/>
                  <a:pt x="2756292" y="486139"/>
                  <a:pt x="2750980" y="492746"/>
                </a:cubicBezTo>
                <a:cubicBezTo>
                  <a:pt x="2734314" y="513478"/>
                  <a:pt x="2716687" y="533248"/>
                  <a:pt x="2698424" y="552181"/>
                </a:cubicBezTo>
                <a:cubicBezTo>
                  <a:pt x="2647857" y="604601"/>
                  <a:pt x="2657525" y="591809"/>
                  <a:pt x="2669253" y="577881"/>
                </a:cubicBezTo>
                <a:lnTo>
                  <a:pt x="2675444" y="570653"/>
                </a:lnTo>
                <a:lnTo>
                  <a:pt x="2681116" y="564145"/>
                </a:lnTo>
                <a:cubicBezTo>
                  <a:pt x="2681306" y="563907"/>
                  <a:pt x="2679806" y="565600"/>
                  <a:pt x="2677525" y="568223"/>
                </a:cubicBezTo>
                <a:lnTo>
                  <a:pt x="2675444" y="570653"/>
                </a:lnTo>
                <a:lnTo>
                  <a:pt x="2674571" y="571654"/>
                </a:lnTo>
                <a:cubicBezTo>
                  <a:pt x="2670094" y="576756"/>
                  <a:pt x="2663019" y="584790"/>
                  <a:pt x="2652436" y="596758"/>
                </a:cubicBezTo>
                <a:cubicBezTo>
                  <a:pt x="2646936" y="634072"/>
                  <a:pt x="2637908" y="688513"/>
                  <a:pt x="2639297" y="723058"/>
                </a:cubicBezTo>
                <a:lnTo>
                  <a:pt x="2639332" y="723275"/>
                </a:lnTo>
                <a:lnTo>
                  <a:pt x="120546" y="723275"/>
                </a:lnTo>
                <a:cubicBezTo>
                  <a:pt x="53970" y="723275"/>
                  <a:pt x="0" y="669305"/>
                  <a:pt x="0" y="602729"/>
                </a:cubicBezTo>
                <a:lnTo>
                  <a:pt x="0" y="120546"/>
                </a:lnTo>
                <a:cubicBezTo>
                  <a:pt x="0" y="53970"/>
                  <a:pt x="53970" y="0"/>
                  <a:pt x="120546" y="0"/>
                </a:cubicBezTo>
                <a:close/>
              </a:path>
            </a:pathLst>
          </a:custGeom>
          <a:solidFill>
            <a:srgbClr val="E3E3E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9" name="TextBox 28">
            <a:extLst>
              <a:ext uri="{FF2B5EF4-FFF2-40B4-BE49-F238E27FC236}">
                <a16:creationId xmlns:a16="http://schemas.microsoft.com/office/drawing/2014/main" id="{4940EDE8-BC1B-4381-A8D2-CFD8FEBE24BA}"/>
              </a:ext>
            </a:extLst>
          </p:cNvPr>
          <p:cNvSpPr txBox="1"/>
          <p:nvPr userDrawn="1"/>
        </p:nvSpPr>
        <p:spPr>
          <a:xfrm>
            <a:off x="1014186" y="6246925"/>
            <a:ext cx="3122496" cy="430887"/>
          </a:xfrm>
          <a:prstGeom prst="rect">
            <a:avLst/>
          </a:prstGeom>
          <a:noFill/>
        </p:spPr>
        <p:txBody>
          <a:bodyPr wrap="square" rtlCol="0">
            <a:spAutoFit/>
          </a:bodyPr>
          <a:lstStyle/>
          <a:p>
            <a:pPr algn="r"/>
            <a:r>
              <a:rPr lang="en-IN" sz="2200" dirty="0">
                <a:solidFill>
                  <a:srgbClr val="2A3249"/>
                </a:solidFill>
                <a:latin typeface="+mj-lt"/>
              </a:rPr>
              <a:t>Associate Professor</a:t>
            </a:r>
          </a:p>
        </p:txBody>
      </p:sp>
      <p:sp>
        <p:nvSpPr>
          <p:cNvPr id="14" name="TextBox 13">
            <a:extLst>
              <a:ext uri="{FF2B5EF4-FFF2-40B4-BE49-F238E27FC236}">
                <a16:creationId xmlns:a16="http://schemas.microsoft.com/office/drawing/2014/main" id="{B0971C0B-1A93-4B4E-993E-820D30ED512A}"/>
              </a:ext>
            </a:extLst>
          </p:cNvPr>
          <p:cNvSpPr txBox="1"/>
          <p:nvPr userDrawn="1"/>
        </p:nvSpPr>
        <p:spPr>
          <a:xfrm>
            <a:off x="0" y="1037060"/>
            <a:ext cx="3028950" cy="830997"/>
          </a:xfrm>
          <a:prstGeom prst="round1Rect">
            <a:avLst>
              <a:gd name="adj" fmla="val 26743"/>
            </a:avLst>
          </a:prstGeom>
          <a:solidFill>
            <a:schemeClr val="bg1"/>
          </a:solidFill>
          <a:ln w="38100">
            <a:solidFill>
              <a:srgbClr val="2A3249"/>
            </a:solidFill>
          </a:ln>
        </p:spPr>
        <p:txBody>
          <a:bodyPr wrap="square" rtlCol="0">
            <a:spAutoFit/>
          </a:bodyPr>
          <a:lstStyle/>
          <a:p>
            <a:pPr algn="ctr"/>
            <a:r>
              <a:rPr lang="en-IN" sz="4800" dirty="0">
                <a:ln>
                  <a:solidFill>
                    <a:srgbClr val="2A3249"/>
                  </a:solidFill>
                </a:ln>
                <a:solidFill>
                  <a:srgbClr val="2A3249"/>
                </a:solidFill>
                <a:effectLst>
                  <a:innerShdw blurRad="63500" dist="50800">
                    <a:prstClr val="black">
                      <a:alpha val="50000"/>
                    </a:prstClr>
                  </a:innerShdw>
                </a:effectLst>
                <a:latin typeface="+mj-lt"/>
              </a:rPr>
              <a:t>ECAP472</a:t>
            </a:r>
          </a:p>
        </p:txBody>
      </p:sp>
      <p:grpSp>
        <p:nvGrpSpPr>
          <p:cNvPr id="15" name="Group 14">
            <a:extLst>
              <a:ext uri="{FF2B5EF4-FFF2-40B4-BE49-F238E27FC236}">
                <a16:creationId xmlns:a16="http://schemas.microsoft.com/office/drawing/2014/main" id="{123C6166-EB7D-4F8C-8C9E-AF194BB2A7C5}"/>
              </a:ext>
            </a:extLst>
          </p:cNvPr>
          <p:cNvGrpSpPr/>
          <p:nvPr userDrawn="1"/>
        </p:nvGrpSpPr>
        <p:grpSpPr>
          <a:xfrm>
            <a:off x="9542" y="1773019"/>
            <a:ext cx="5251703" cy="1446550"/>
            <a:chOff x="1109436" y="3091879"/>
            <a:chExt cx="4449031" cy="1446550"/>
          </a:xfrm>
        </p:grpSpPr>
        <p:sp>
          <p:nvSpPr>
            <p:cNvPr id="16" name="Rectangle: Single Corner Rounded 15">
              <a:extLst>
                <a:ext uri="{FF2B5EF4-FFF2-40B4-BE49-F238E27FC236}">
                  <a16:creationId xmlns:a16="http://schemas.microsoft.com/office/drawing/2014/main" id="{ED0B0D52-AEAA-42BA-9DEB-639B039D4A13}"/>
                </a:ext>
              </a:extLst>
            </p:cNvPr>
            <p:cNvSpPr/>
            <p:nvPr/>
          </p:nvSpPr>
          <p:spPr>
            <a:xfrm rot="5400000">
              <a:off x="2767547" y="1590638"/>
              <a:ext cx="1132809" cy="4449030"/>
            </a:xfrm>
            <a:prstGeom prst="round1Rect">
              <a:avLst>
                <a:gd name="adj" fmla="val 28439"/>
              </a:avLst>
            </a:prstGeom>
            <a:solidFill>
              <a:srgbClr val="2A3249"/>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7" name="TextBox 16">
              <a:extLst>
                <a:ext uri="{FF2B5EF4-FFF2-40B4-BE49-F238E27FC236}">
                  <a16:creationId xmlns:a16="http://schemas.microsoft.com/office/drawing/2014/main" id="{CE013B92-FFC4-4BAA-8539-4416DBC136CF}"/>
                </a:ext>
              </a:extLst>
            </p:cNvPr>
            <p:cNvSpPr txBox="1"/>
            <p:nvPr/>
          </p:nvSpPr>
          <p:spPr>
            <a:xfrm>
              <a:off x="1109436" y="3091879"/>
              <a:ext cx="4449031" cy="1446550"/>
            </a:xfrm>
            <a:prstGeom prst="rect">
              <a:avLst/>
            </a:prstGeom>
            <a:noFill/>
          </p:spPr>
          <p:txBody>
            <a:bodyPr wrap="square" rtlCol="0" anchor="ctr">
              <a:spAutoFit/>
            </a:bodyPr>
            <a:lstStyle/>
            <a:p>
              <a:pPr algn="ctr"/>
              <a:r>
                <a:rPr lang="en-IN" sz="4400" cap="small" baseline="0" dirty="0">
                  <a:solidFill>
                    <a:schemeClr val="bg1"/>
                  </a:solidFill>
                  <a:effectLst>
                    <a:outerShdw blurRad="38100" dist="38100" dir="2700000" algn="tl">
                      <a:srgbClr val="000000">
                        <a:alpha val="43137"/>
                      </a:srgbClr>
                    </a:outerShdw>
                  </a:effectLst>
                  <a:latin typeface="+mj-lt"/>
                </a:rPr>
                <a:t>Web Technologies</a:t>
              </a:r>
            </a:p>
          </p:txBody>
        </p:sp>
      </p:grpSp>
      <p:grpSp>
        <p:nvGrpSpPr>
          <p:cNvPr id="30" name="Group 29">
            <a:extLst>
              <a:ext uri="{FF2B5EF4-FFF2-40B4-BE49-F238E27FC236}">
                <a16:creationId xmlns:a16="http://schemas.microsoft.com/office/drawing/2014/main" id="{4E18C7C6-1141-4BCA-8E59-D51E0497A04B}"/>
              </a:ext>
            </a:extLst>
          </p:cNvPr>
          <p:cNvGrpSpPr/>
          <p:nvPr userDrawn="1"/>
        </p:nvGrpSpPr>
        <p:grpSpPr>
          <a:xfrm>
            <a:off x="195423" y="5604518"/>
            <a:ext cx="3947738" cy="546850"/>
            <a:chOff x="426720" y="4559594"/>
            <a:chExt cx="4084544" cy="546850"/>
          </a:xfrm>
        </p:grpSpPr>
        <p:sp>
          <p:nvSpPr>
            <p:cNvPr id="31" name="Freeform: Shape 30">
              <a:extLst>
                <a:ext uri="{FF2B5EF4-FFF2-40B4-BE49-F238E27FC236}">
                  <a16:creationId xmlns:a16="http://schemas.microsoft.com/office/drawing/2014/main" id="{19DF2DD6-B8B6-4394-B424-3A07B55F9723}"/>
                </a:ext>
              </a:extLst>
            </p:cNvPr>
            <p:cNvSpPr/>
            <p:nvPr userDrawn="1"/>
          </p:nvSpPr>
          <p:spPr>
            <a:xfrm>
              <a:off x="426720" y="4566444"/>
              <a:ext cx="4084544" cy="540000"/>
            </a:xfrm>
            <a:custGeom>
              <a:avLst/>
              <a:gdLst>
                <a:gd name="connsiteX0" fmla="*/ 120546 w 2957219"/>
                <a:gd name="connsiteY0" fmla="*/ 0 h 723275"/>
                <a:gd name="connsiteX1" fmla="*/ 2957219 w 2957219"/>
                <a:gd name="connsiteY1" fmla="*/ 0 h 723275"/>
                <a:gd name="connsiteX2" fmla="*/ 2946905 w 2957219"/>
                <a:gd name="connsiteY2" fmla="*/ 12994 h 723275"/>
                <a:gd name="connsiteX3" fmla="*/ 2934930 w 2957219"/>
                <a:gd name="connsiteY3" fmla="*/ 32122 h 723275"/>
                <a:gd name="connsiteX4" fmla="*/ 2921791 w 2957219"/>
                <a:gd name="connsiteY4" fmla="*/ 150993 h 723275"/>
                <a:gd name="connsiteX5" fmla="*/ 2902082 w 2957219"/>
                <a:gd name="connsiteY5" fmla="*/ 165851 h 723275"/>
                <a:gd name="connsiteX6" fmla="*/ 2849525 w 2957219"/>
                <a:gd name="connsiteY6" fmla="*/ 210428 h 723275"/>
                <a:gd name="connsiteX7" fmla="*/ 2823246 w 2957219"/>
                <a:gd name="connsiteY7" fmla="*/ 232716 h 723275"/>
                <a:gd name="connsiteX8" fmla="*/ 2803537 w 2957219"/>
                <a:gd name="connsiteY8" fmla="*/ 269863 h 723275"/>
                <a:gd name="connsiteX9" fmla="*/ 2796968 w 2957219"/>
                <a:gd name="connsiteY9" fmla="*/ 292152 h 723275"/>
                <a:gd name="connsiteX10" fmla="*/ 2770689 w 2957219"/>
                <a:gd name="connsiteY10" fmla="*/ 359016 h 723275"/>
                <a:gd name="connsiteX11" fmla="*/ 2764120 w 2957219"/>
                <a:gd name="connsiteY11" fmla="*/ 470458 h 723275"/>
                <a:gd name="connsiteX12" fmla="*/ 2750980 w 2957219"/>
                <a:gd name="connsiteY12" fmla="*/ 492746 h 723275"/>
                <a:gd name="connsiteX13" fmla="*/ 2698424 w 2957219"/>
                <a:gd name="connsiteY13" fmla="*/ 552181 h 723275"/>
                <a:gd name="connsiteX14" fmla="*/ 2669253 w 2957219"/>
                <a:gd name="connsiteY14" fmla="*/ 577881 h 723275"/>
                <a:gd name="connsiteX15" fmla="*/ 2675444 w 2957219"/>
                <a:gd name="connsiteY15" fmla="*/ 570653 h 723275"/>
                <a:gd name="connsiteX16" fmla="*/ 2681116 w 2957219"/>
                <a:gd name="connsiteY16" fmla="*/ 564145 h 723275"/>
                <a:gd name="connsiteX17" fmla="*/ 2677525 w 2957219"/>
                <a:gd name="connsiteY17" fmla="*/ 568223 h 723275"/>
                <a:gd name="connsiteX18" fmla="*/ 2675444 w 2957219"/>
                <a:gd name="connsiteY18" fmla="*/ 570653 h 723275"/>
                <a:gd name="connsiteX19" fmla="*/ 2674571 w 2957219"/>
                <a:gd name="connsiteY19" fmla="*/ 571654 h 723275"/>
                <a:gd name="connsiteX20" fmla="*/ 2652436 w 2957219"/>
                <a:gd name="connsiteY20" fmla="*/ 596758 h 723275"/>
                <a:gd name="connsiteX21" fmla="*/ 2639297 w 2957219"/>
                <a:gd name="connsiteY21" fmla="*/ 723058 h 723275"/>
                <a:gd name="connsiteX22" fmla="*/ 2639332 w 2957219"/>
                <a:gd name="connsiteY22" fmla="*/ 723275 h 723275"/>
                <a:gd name="connsiteX23" fmla="*/ 120546 w 2957219"/>
                <a:gd name="connsiteY23" fmla="*/ 723275 h 723275"/>
                <a:gd name="connsiteX24" fmla="*/ 0 w 2957219"/>
                <a:gd name="connsiteY24" fmla="*/ 602729 h 723275"/>
                <a:gd name="connsiteX25" fmla="*/ 0 w 2957219"/>
                <a:gd name="connsiteY25" fmla="*/ 120546 h 723275"/>
                <a:gd name="connsiteX26" fmla="*/ 120546 w 2957219"/>
                <a:gd name="connsiteY26" fmla="*/ 0 h 723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57219" h="723275">
                  <a:moveTo>
                    <a:pt x="120546" y="0"/>
                  </a:moveTo>
                  <a:lnTo>
                    <a:pt x="2957219" y="0"/>
                  </a:lnTo>
                  <a:lnTo>
                    <a:pt x="2946905" y="12994"/>
                  </a:lnTo>
                  <a:cubicBezTo>
                    <a:pt x="2941686" y="18654"/>
                    <a:pt x="2936856" y="24498"/>
                    <a:pt x="2934930" y="32122"/>
                  </a:cubicBezTo>
                  <a:cubicBezTo>
                    <a:pt x="2925230" y="70517"/>
                    <a:pt x="2931242" y="112518"/>
                    <a:pt x="2921791" y="150993"/>
                  </a:cubicBezTo>
                  <a:cubicBezTo>
                    <a:pt x="2919677" y="159595"/>
                    <a:pt x="2908467" y="160599"/>
                    <a:pt x="2902082" y="165851"/>
                  </a:cubicBezTo>
                  <a:cubicBezTo>
                    <a:pt x="2884372" y="180418"/>
                    <a:pt x="2867043" y="195569"/>
                    <a:pt x="2849525" y="210428"/>
                  </a:cubicBezTo>
                  <a:lnTo>
                    <a:pt x="2823246" y="232716"/>
                  </a:lnTo>
                  <a:cubicBezTo>
                    <a:pt x="2816677" y="245098"/>
                    <a:pt x="2809248" y="256948"/>
                    <a:pt x="2803537" y="269863"/>
                  </a:cubicBezTo>
                  <a:cubicBezTo>
                    <a:pt x="2800441" y="276868"/>
                    <a:pt x="2799631" y="284922"/>
                    <a:pt x="2796968" y="292152"/>
                  </a:cubicBezTo>
                  <a:cubicBezTo>
                    <a:pt x="2788673" y="314666"/>
                    <a:pt x="2779449" y="336728"/>
                    <a:pt x="2770689" y="359016"/>
                  </a:cubicBezTo>
                  <a:cubicBezTo>
                    <a:pt x="2768499" y="396163"/>
                    <a:pt x="2769532" y="433734"/>
                    <a:pt x="2764120" y="470458"/>
                  </a:cubicBezTo>
                  <a:cubicBezTo>
                    <a:pt x="2762821" y="479265"/>
                    <a:pt x="2756292" y="486139"/>
                    <a:pt x="2750980" y="492746"/>
                  </a:cubicBezTo>
                  <a:cubicBezTo>
                    <a:pt x="2734314" y="513478"/>
                    <a:pt x="2716687" y="533248"/>
                    <a:pt x="2698424" y="552181"/>
                  </a:cubicBezTo>
                  <a:cubicBezTo>
                    <a:pt x="2647857" y="604601"/>
                    <a:pt x="2657525" y="591809"/>
                    <a:pt x="2669253" y="577881"/>
                  </a:cubicBezTo>
                  <a:lnTo>
                    <a:pt x="2675444" y="570653"/>
                  </a:lnTo>
                  <a:lnTo>
                    <a:pt x="2681116" y="564145"/>
                  </a:lnTo>
                  <a:cubicBezTo>
                    <a:pt x="2681306" y="563907"/>
                    <a:pt x="2679806" y="565600"/>
                    <a:pt x="2677525" y="568223"/>
                  </a:cubicBezTo>
                  <a:lnTo>
                    <a:pt x="2675444" y="570653"/>
                  </a:lnTo>
                  <a:lnTo>
                    <a:pt x="2674571" y="571654"/>
                  </a:lnTo>
                  <a:cubicBezTo>
                    <a:pt x="2670094" y="576756"/>
                    <a:pt x="2663019" y="584790"/>
                    <a:pt x="2652436" y="596758"/>
                  </a:cubicBezTo>
                  <a:cubicBezTo>
                    <a:pt x="2646936" y="634072"/>
                    <a:pt x="2637908" y="688513"/>
                    <a:pt x="2639297" y="723058"/>
                  </a:cubicBezTo>
                  <a:lnTo>
                    <a:pt x="2639332" y="723275"/>
                  </a:lnTo>
                  <a:lnTo>
                    <a:pt x="120546" y="723275"/>
                  </a:lnTo>
                  <a:cubicBezTo>
                    <a:pt x="53970" y="723275"/>
                    <a:pt x="0" y="669305"/>
                    <a:pt x="0" y="602729"/>
                  </a:cubicBezTo>
                  <a:lnTo>
                    <a:pt x="0" y="120546"/>
                  </a:lnTo>
                  <a:cubicBezTo>
                    <a:pt x="0" y="53970"/>
                    <a:pt x="53970" y="0"/>
                    <a:pt x="120546" y="0"/>
                  </a:cubicBezTo>
                  <a:close/>
                </a:path>
              </a:pathLst>
            </a:custGeom>
            <a:solidFill>
              <a:srgbClr val="2A324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32" name="TextBox 31">
              <a:extLst>
                <a:ext uri="{FF2B5EF4-FFF2-40B4-BE49-F238E27FC236}">
                  <a16:creationId xmlns:a16="http://schemas.microsoft.com/office/drawing/2014/main" id="{65318B09-A2BC-4830-B9B5-F87B346C9629}"/>
                </a:ext>
              </a:extLst>
            </p:cNvPr>
            <p:cNvSpPr txBox="1"/>
            <p:nvPr userDrawn="1"/>
          </p:nvSpPr>
          <p:spPr>
            <a:xfrm>
              <a:off x="426720" y="4559594"/>
              <a:ext cx="3874494" cy="523220"/>
            </a:xfrm>
            <a:prstGeom prst="rect">
              <a:avLst/>
            </a:prstGeom>
            <a:noFill/>
          </p:spPr>
          <p:txBody>
            <a:bodyPr wrap="square" rtlCol="0">
              <a:spAutoFit/>
            </a:bodyPr>
            <a:lstStyle/>
            <a:p>
              <a:r>
                <a:rPr lang="en-IN" sz="2800" dirty="0" err="1">
                  <a:solidFill>
                    <a:schemeClr val="bg1"/>
                  </a:solidFill>
                  <a:effectLst>
                    <a:outerShdw blurRad="38100" dist="38100" dir="2700000" algn="tl">
                      <a:srgbClr val="000000">
                        <a:alpha val="43137"/>
                      </a:srgbClr>
                    </a:outerShdw>
                  </a:effectLst>
                  <a:latin typeface="+mj-lt"/>
                </a:rPr>
                <a:t>Dr.</a:t>
              </a:r>
              <a:r>
                <a:rPr lang="en-IN" sz="2800" dirty="0">
                  <a:solidFill>
                    <a:schemeClr val="bg1"/>
                  </a:solidFill>
                  <a:effectLst>
                    <a:outerShdw blurRad="38100" dist="38100" dir="2700000" algn="tl">
                      <a:srgbClr val="000000">
                        <a:alpha val="43137"/>
                      </a:srgbClr>
                    </a:outerShdw>
                  </a:effectLst>
                  <a:latin typeface="+mj-lt"/>
                </a:rPr>
                <a:t> </a:t>
              </a:r>
              <a:r>
                <a:rPr lang="en-IN" sz="2800" dirty="0" err="1">
                  <a:solidFill>
                    <a:schemeClr val="bg1"/>
                  </a:solidFill>
                  <a:effectLst>
                    <a:outerShdw blurRad="38100" dist="38100" dir="2700000" algn="tl">
                      <a:srgbClr val="000000">
                        <a:alpha val="43137"/>
                      </a:srgbClr>
                    </a:outerShdw>
                  </a:effectLst>
                  <a:latin typeface="+mj-lt"/>
                </a:rPr>
                <a:t>Pritpal</a:t>
              </a:r>
              <a:r>
                <a:rPr lang="en-IN" sz="2800" dirty="0">
                  <a:solidFill>
                    <a:schemeClr val="bg1"/>
                  </a:solidFill>
                  <a:effectLst>
                    <a:outerShdw blurRad="38100" dist="38100" dir="2700000" algn="tl">
                      <a:srgbClr val="000000">
                        <a:alpha val="43137"/>
                      </a:srgbClr>
                    </a:outerShdw>
                  </a:effectLst>
                  <a:latin typeface="+mj-lt"/>
                </a:rPr>
                <a:t> Singh</a:t>
              </a:r>
            </a:p>
          </p:txBody>
        </p:sp>
      </p:grpSp>
    </p:spTree>
    <p:extLst>
      <p:ext uri="{BB962C8B-B14F-4D97-AF65-F5344CB8AC3E}">
        <p14:creationId xmlns:p14="http://schemas.microsoft.com/office/powerpoint/2010/main" val="4098888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1_Blank">
    <p:bg>
      <p:bgPr>
        <a:blipFill dpi="0" rotWithShape="1">
          <a:blip r:embed="rId2">
            <a:alphaModFix amt="15000"/>
            <a:lum/>
          </a:blip>
          <a:srcRect/>
          <a:stretch>
            <a:fillRect l="-17000" r="-17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6553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576E48-432E-4EB2-9BF4-4B24EE942AA6}" type="datetimeFigureOut">
              <a:rPr lang="en-US" smtClean="0"/>
              <a:t>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7903352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576E48-432E-4EB2-9BF4-4B24EE942AA6}" type="datetimeFigureOut">
              <a:rPr lang="en-US" smtClean="0"/>
              <a:t>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10350366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576E48-432E-4EB2-9BF4-4B24EE942AA6}" type="datetimeFigureOut">
              <a:rPr lang="en-US" smtClean="0"/>
              <a:t>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23209857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576E48-432E-4EB2-9BF4-4B24EE942AA6}" type="datetimeFigureOut">
              <a:rPr lang="en-US" smtClean="0"/>
              <a:t>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2526274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Thank You">
    <p:bg>
      <p:bgPr>
        <a:gradFill flip="none" rotWithShape="1">
          <a:gsLst>
            <a:gs pos="56648">
              <a:srgbClr val="25467F"/>
            </a:gs>
            <a:gs pos="100000">
              <a:srgbClr val="4F72A3"/>
            </a:gs>
            <a:gs pos="84000">
              <a:srgbClr val="284982"/>
            </a:gs>
            <a:gs pos="31000">
              <a:srgbClr val="002060"/>
            </a:gs>
          </a:gsLst>
          <a:path path="rect">
            <a:fillToRect l="100000" t="100000"/>
          </a:path>
          <a:tileRect r="-100000" b="-100000"/>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C739FE-B2F2-4F18-A226-64C62A085746}"/>
              </a:ext>
            </a:extLst>
          </p:cNvPr>
          <p:cNvSpPr txBox="1"/>
          <p:nvPr userDrawn="1"/>
        </p:nvSpPr>
        <p:spPr>
          <a:xfrm>
            <a:off x="1620711" y="2967335"/>
            <a:ext cx="5902578" cy="923330"/>
          </a:xfrm>
          <a:prstGeom prst="rect">
            <a:avLst/>
          </a:prstGeom>
          <a:noFill/>
        </p:spPr>
        <p:txBody>
          <a:bodyPr wrap="none" rtlCol="0">
            <a:spAutoFit/>
          </a:bodyPr>
          <a:lstStyle/>
          <a:p>
            <a:r>
              <a:rPr lang="en-US" sz="5400" dirty="0">
                <a:solidFill>
                  <a:schemeClr val="bg1"/>
                </a:solidFill>
                <a:latin typeface="+mj-lt"/>
              </a:rPr>
              <a:t>That’s all for now…</a:t>
            </a:r>
          </a:p>
        </p:txBody>
      </p:sp>
    </p:spTree>
    <p:extLst>
      <p:ext uri="{BB962C8B-B14F-4D97-AF65-F5344CB8AC3E}">
        <p14:creationId xmlns:p14="http://schemas.microsoft.com/office/powerpoint/2010/main" val="1569928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earning Outcome">
    <p:bg>
      <p:bgPr>
        <a:blipFill dpi="0" rotWithShape="1">
          <a:blip r:embed="rId2">
            <a:alphaModFix amt="15000"/>
          </a:blip>
          <a:srcRect/>
          <a:tile tx="0" ty="0" sx="100000" sy="100000" flip="none" algn="tl"/>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753A410-DACD-4A04-BE6C-28121A132BE1}"/>
              </a:ext>
            </a:extLst>
          </p:cNvPr>
          <p:cNvSpPr/>
          <p:nvPr userDrawn="1"/>
        </p:nvSpPr>
        <p:spPr>
          <a:xfrm>
            <a:off x="0" y="0"/>
            <a:ext cx="9144000" cy="2171700"/>
          </a:xfrm>
          <a:prstGeom prst="rect">
            <a:avLst/>
          </a:prstGeom>
          <a:gradFill flip="none" rotWithShape="1">
            <a:gsLst>
              <a:gs pos="0">
                <a:schemeClr val="accent5">
                  <a:lumMod val="60000"/>
                  <a:lumOff val="40000"/>
                </a:schemeClr>
              </a:gs>
              <a:gs pos="39000">
                <a:srgbClr val="174B8B"/>
              </a:gs>
              <a:gs pos="78000">
                <a:srgbClr val="002060"/>
              </a:gs>
            </a:gsLst>
            <a:lin ang="108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hasCustomPrompt="1"/>
          </p:nvPr>
        </p:nvSpPr>
        <p:spPr>
          <a:xfrm>
            <a:off x="1200148" y="2886075"/>
            <a:ext cx="7315201" cy="3819525"/>
          </a:xfrm>
        </p:spPr>
        <p:txBody>
          <a:bodyPr/>
          <a:lstStyle>
            <a:lvl1pPr>
              <a:lnSpc>
                <a:spcPct val="150000"/>
              </a:lnSpc>
              <a:buClr>
                <a:srgbClr val="002060"/>
              </a:buClr>
              <a:defRPr/>
            </a:lvl1pPr>
            <a:lvl2pPr>
              <a:buClr>
                <a:srgbClr val="00203F"/>
              </a:buClr>
              <a:defRPr/>
            </a:lvl2pPr>
            <a:lvl3pPr>
              <a:buClr>
                <a:srgbClr val="00203F"/>
              </a:buClr>
              <a:defRPr/>
            </a:lvl3pPr>
            <a:lvl4pPr>
              <a:buClr>
                <a:srgbClr val="00203F"/>
              </a:buClr>
              <a:defRPr/>
            </a:lvl4pPr>
            <a:lvl5pPr>
              <a:buClr>
                <a:srgbClr val="00203F"/>
              </a:buClr>
              <a:defRPr/>
            </a:lvl5pPr>
          </a:lstStyle>
          <a:p>
            <a:pPr lvl="0"/>
            <a:r>
              <a:rPr lang="en-US" dirty="0"/>
              <a:t>outcome 1</a:t>
            </a:r>
          </a:p>
          <a:p>
            <a:pPr lvl="0"/>
            <a:r>
              <a:rPr lang="en-US" dirty="0"/>
              <a:t>outcome 2</a:t>
            </a:r>
          </a:p>
          <a:p>
            <a:pPr lvl="0"/>
            <a:r>
              <a:rPr lang="en-US" dirty="0"/>
              <a:t>outcome 3</a:t>
            </a:r>
          </a:p>
          <a:p>
            <a:pPr lvl="0"/>
            <a:endParaRPr lang="en-US" dirty="0"/>
          </a:p>
        </p:txBody>
      </p:sp>
      <p:pic>
        <p:nvPicPr>
          <p:cNvPr id="13" name="Graphic 12" descr="Bullseye outline">
            <a:extLst>
              <a:ext uri="{FF2B5EF4-FFF2-40B4-BE49-F238E27FC236}">
                <a16:creationId xmlns:a16="http://schemas.microsoft.com/office/drawing/2014/main" id="{0F3B9253-370A-44CC-8474-0C7FCBCF9734}"/>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96412" y="38411"/>
            <a:ext cx="2094875" cy="2094875"/>
          </a:xfrm>
          <a:prstGeom prst="rect">
            <a:avLst/>
          </a:prstGeom>
          <a:effectLst>
            <a:outerShdw blurRad="50800" dist="38100" dir="2700000" algn="tl" rotWithShape="0">
              <a:prstClr val="black">
                <a:alpha val="40000"/>
              </a:prstClr>
            </a:outerShdw>
          </a:effectLst>
        </p:spPr>
      </p:pic>
      <p:sp>
        <p:nvSpPr>
          <p:cNvPr id="14" name="TextBox 13">
            <a:extLst>
              <a:ext uri="{FF2B5EF4-FFF2-40B4-BE49-F238E27FC236}">
                <a16:creationId xmlns:a16="http://schemas.microsoft.com/office/drawing/2014/main" id="{B11982A6-2D52-4584-A559-5808F0A81B65}"/>
              </a:ext>
            </a:extLst>
          </p:cNvPr>
          <p:cNvSpPr txBox="1"/>
          <p:nvPr userDrawn="1"/>
        </p:nvSpPr>
        <p:spPr>
          <a:xfrm>
            <a:off x="628650" y="2267277"/>
            <a:ext cx="7315200" cy="523220"/>
          </a:xfrm>
          <a:prstGeom prst="rect">
            <a:avLst/>
          </a:prstGeom>
          <a:noFill/>
        </p:spPr>
        <p:txBody>
          <a:bodyPr wrap="square" rtlCol="0">
            <a:spAutoFit/>
          </a:bodyPr>
          <a:lstStyle/>
          <a:p>
            <a:r>
              <a:rPr lang="en-US" sz="2800" dirty="0">
                <a:solidFill>
                  <a:srgbClr val="002060"/>
                </a:solidFill>
              </a:rPr>
              <a:t>After this lecture, you will be able to</a:t>
            </a:r>
          </a:p>
        </p:txBody>
      </p:sp>
      <p:sp>
        <p:nvSpPr>
          <p:cNvPr id="6" name="TextBox 5">
            <a:extLst>
              <a:ext uri="{FF2B5EF4-FFF2-40B4-BE49-F238E27FC236}">
                <a16:creationId xmlns:a16="http://schemas.microsoft.com/office/drawing/2014/main" id="{EF6766E5-0F8A-4B64-BCEE-43C991E20C59}"/>
              </a:ext>
            </a:extLst>
          </p:cNvPr>
          <p:cNvSpPr txBox="1"/>
          <p:nvPr userDrawn="1"/>
        </p:nvSpPr>
        <p:spPr>
          <a:xfrm>
            <a:off x="628650" y="317200"/>
            <a:ext cx="2800350" cy="1537299"/>
          </a:xfrm>
          <a:prstGeom prst="rect">
            <a:avLst/>
          </a:prstGeom>
        </p:spPr>
        <p:txBody>
          <a:bodyPr vert="horz" lIns="91440" tIns="45720" rIns="91440" bIns="45720" rtlCol="0" anchor="ctr">
            <a:normAutofit/>
          </a:bodyPr>
          <a:lstStyle>
            <a:lvl1pPr defTabSz="914400">
              <a:lnSpc>
                <a:spcPct val="90000"/>
              </a:lnSpc>
              <a:spcBef>
                <a:spcPct val="0"/>
              </a:spcBef>
              <a:spcAft>
                <a:spcPts val="600"/>
              </a:spcAft>
              <a:buNone/>
              <a:defRPr sz="4400">
                <a:solidFill>
                  <a:srgbClr val="ABF1CF"/>
                </a:solidFill>
                <a:effectLst>
                  <a:outerShdw blurRad="38100" dist="38100" dir="2700000" algn="tl">
                    <a:srgbClr val="000000">
                      <a:alpha val="43137"/>
                    </a:srgbClr>
                  </a:outerShdw>
                </a:effectLst>
                <a:latin typeface="+mj-lt"/>
                <a:ea typeface="+mj-ea"/>
                <a:cs typeface="+mj-cs"/>
              </a:defRPr>
            </a:lvl1pPr>
          </a:lstStyle>
          <a:p>
            <a:pPr lvl="0"/>
            <a:r>
              <a:rPr lang="en-IN" dirty="0"/>
              <a:t>Learning Outcomes</a:t>
            </a:r>
          </a:p>
        </p:txBody>
      </p:sp>
    </p:spTree>
    <p:extLst>
      <p:ext uri="{BB962C8B-B14F-4D97-AF65-F5344CB8AC3E}">
        <p14:creationId xmlns:p14="http://schemas.microsoft.com/office/powerpoint/2010/main" val="2052903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alphaModFix amt="15000"/>
          </a:blip>
          <a:srcRect/>
          <a:tile tx="0" ty="0" sx="100000" sy="100000" flip="none" algn="tl"/>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753A410-DACD-4A04-BE6C-28121A132BE1}"/>
              </a:ext>
            </a:extLst>
          </p:cNvPr>
          <p:cNvSpPr/>
          <p:nvPr userDrawn="1"/>
        </p:nvSpPr>
        <p:spPr>
          <a:xfrm>
            <a:off x="0" y="1"/>
            <a:ext cx="9144000" cy="1041400"/>
          </a:xfrm>
          <a:prstGeom prst="rect">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361950" y="1"/>
            <a:ext cx="8782050" cy="1041400"/>
          </a:xfrm>
        </p:spPr>
        <p:txBody>
          <a:bodyPr>
            <a:normAutofit/>
          </a:bodyPr>
          <a:lstStyle>
            <a:lvl1pPr>
              <a:spcAft>
                <a:spcPts val="600"/>
              </a:spcAft>
              <a:defRPr sz="3600">
                <a:solidFill>
                  <a:srgbClr val="ABF1CF"/>
                </a:solidFill>
                <a:effectLst>
                  <a:outerShdw blurRad="38100" dist="38100" dir="2700000" algn="tl">
                    <a:srgbClr val="000000">
                      <a:alpha val="43137"/>
                    </a:srgbClr>
                  </a:outerShdw>
                </a:effectLst>
              </a:defRPr>
            </a:lvl1pPr>
          </a:lstStyle>
          <a:p>
            <a:r>
              <a:rPr lang="en-US" dirty="0"/>
              <a:t>Slider Header</a:t>
            </a:r>
          </a:p>
        </p:txBody>
      </p:sp>
      <p:sp>
        <p:nvSpPr>
          <p:cNvPr id="3" name="Content Placeholder 2"/>
          <p:cNvSpPr>
            <a:spLocks noGrp="1"/>
          </p:cNvSpPr>
          <p:nvPr>
            <p:ph idx="1" hasCustomPrompt="1"/>
          </p:nvPr>
        </p:nvSpPr>
        <p:spPr>
          <a:xfrm>
            <a:off x="361950" y="1295400"/>
            <a:ext cx="8582025" cy="5400675"/>
          </a:xfrm>
        </p:spPr>
        <p:txBody>
          <a:bodyPr/>
          <a:lstStyle>
            <a:lvl1pPr>
              <a:lnSpc>
                <a:spcPct val="150000"/>
              </a:lnSpc>
              <a:buClrTx/>
              <a:defRPr sz="2600"/>
            </a:lvl1pPr>
            <a:lvl2pPr>
              <a:buClr>
                <a:srgbClr val="00203F"/>
              </a:buClr>
              <a:defRPr/>
            </a:lvl2pPr>
            <a:lvl3pPr>
              <a:buClr>
                <a:srgbClr val="00203F"/>
              </a:buClr>
              <a:defRPr/>
            </a:lvl3pPr>
            <a:lvl4pPr>
              <a:buClr>
                <a:srgbClr val="00203F"/>
              </a:buClr>
              <a:defRPr/>
            </a:lvl4pPr>
            <a:lvl5pPr>
              <a:buClr>
                <a:srgbClr val="00203F"/>
              </a:buClr>
              <a:defRPr/>
            </a:lvl5pPr>
          </a:lstStyle>
          <a:p>
            <a:pPr lvl="0"/>
            <a:r>
              <a:rPr lang="en-US" dirty="0"/>
              <a:t>Slide Content</a:t>
            </a:r>
          </a:p>
        </p:txBody>
      </p:sp>
      <p:sp>
        <p:nvSpPr>
          <p:cNvPr id="4" name="Rectangle 3">
            <a:extLst>
              <a:ext uri="{FF2B5EF4-FFF2-40B4-BE49-F238E27FC236}">
                <a16:creationId xmlns:a16="http://schemas.microsoft.com/office/drawing/2014/main" id="{EAE36F85-8E99-4EBD-9152-4375E6B60730}"/>
              </a:ext>
            </a:extLst>
          </p:cNvPr>
          <p:cNvSpPr/>
          <p:nvPr userDrawn="1"/>
        </p:nvSpPr>
        <p:spPr>
          <a:xfrm>
            <a:off x="0" y="1104901"/>
            <a:ext cx="9144000" cy="36000"/>
          </a:xfrm>
          <a:prstGeom prst="rect">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IN"/>
          </a:p>
        </p:txBody>
      </p:sp>
    </p:spTree>
    <p:extLst>
      <p:ext uri="{BB962C8B-B14F-4D97-AF65-F5344CB8AC3E}">
        <p14:creationId xmlns:p14="http://schemas.microsoft.com/office/powerpoint/2010/main" val="2983567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Whil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65EA833-BDE6-4685-A90E-673325080A8A}"/>
              </a:ext>
            </a:extLst>
          </p:cNvPr>
          <p:cNvSpPr/>
          <p:nvPr userDrawn="1"/>
        </p:nvSpPr>
        <p:spPr>
          <a:xfrm>
            <a:off x="0" y="1"/>
            <a:ext cx="9144000" cy="1041400"/>
          </a:xfrm>
          <a:prstGeom prst="rect">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Rectangle 5">
            <a:extLst>
              <a:ext uri="{FF2B5EF4-FFF2-40B4-BE49-F238E27FC236}">
                <a16:creationId xmlns:a16="http://schemas.microsoft.com/office/drawing/2014/main" id="{6BD20735-D3B3-49CC-BEA1-5C2A015B23A8}"/>
              </a:ext>
            </a:extLst>
          </p:cNvPr>
          <p:cNvSpPr/>
          <p:nvPr userDrawn="1"/>
        </p:nvSpPr>
        <p:spPr>
          <a:xfrm>
            <a:off x="0" y="1104901"/>
            <a:ext cx="9144000" cy="36000"/>
          </a:xfrm>
          <a:prstGeom prst="rect">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IN"/>
          </a:p>
        </p:txBody>
      </p:sp>
      <p:sp>
        <p:nvSpPr>
          <p:cNvPr id="2" name="Title 1"/>
          <p:cNvSpPr>
            <a:spLocks noGrp="1"/>
          </p:cNvSpPr>
          <p:nvPr>
            <p:ph type="title" hasCustomPrompt="1"/>
          </p:nvPr>
        </p:nvSpPr>
        <p:spPr>
          <a:xfrm>
            <a:off x="361950" y="0"/>
            <a:ext cx="8782050" cy="1032901"/>
          </a:xfrm>
        </p:spPr>
        <p:txBody>
          <a:bodyPr>
            <a:normAutofit/>
          </a:bodyPr>
          <a:lstStyle>
            <a:lvl1pPr>
              <a:spcAft>
                <a:spcPts val="600"/>
              </a:spcAft>
              <a:defRPr sz="3600">
                <a:solidFill>
                  <a:srgbClr val="ABF1CF"/>
                </a:solidFill>
                <a:effectLst>
                  <a:outerShdw blurRad="38100" dist="38100" dir="2700000" algn="tl">
                    <a:srgbClr val="000000">
                      <a:alpha val="43137"/>
                    </a:srgbClr>
                  </a:outerShdw>
                </a:effectLst>
              </a:defRPr>
            </a:lvl1pPr>
          </a:lstStyle>
          <a:p>
            <a:r>
              <a:rPr lang="en-US" dirty="0"/>
              <a:t>Slider Header</a:t>
            </a:r>
          </a:p>
        </p:txBody>
      </p:sp>
      <p:sp>
        <p:nvSpPr>
          <p:cNvPr id="3" name="Content Placeholder 2"/>
          <p:cNvSpPr>
            <a:spLocks noGrp="1"/>
          </p:cNvSpPr>
          <p:nvPr>
            <p:ph idx="1" hasCustomPrompt="1"/>
          </p:nvPr>
        </p:nvSpPr>
        <p:spPr>
          <a:xfrm>
            <a:off x="361950" y="1295400"/>
            <a:ext cx="8582025" cy="5400675"/>
          </a:xfrm>
        </p:spPr>
        <p:txBody>
          <a:bodyPr vert="horz" lIns="91440" tIns="45720" rIns="91440" bIns="45720" rtlCol="0">
            <a:normAutofit/>
          </a:bodyPr>
          <a:lstStyle>
            <a:lvl1pPr>
              <a:defRPr lang="en-US" sz="2600" dirty="0"/>
            </a:lvl1pPr>
          </a:lstStyle>
          <a:p>
            <a:pPr lvl="0">
              <a:lnSpc>
                <a:spcPct val="150000"/>
              </a:lnSpc>
              <a:buClr>
                <a:srgbClr val="002060"/>
              </a:buClr>
            </a:pPr>
            <a:r>
              <a:rPr lang="en-US" dirty="0"/>
              <a:t>Slide Content</a:t>
            </a:r>
          </a:p>
        </p:txBody>
      </p:sp>
    </p:spTree>
    <p:extLst>
      <p:ext uri="{BB962C8B-B14F-4D97-AF65-F5344CB8AC3E}">
        <p14:creationId xmlns:p14="http://schemas.microsoft.com/office/powerpoint/2010/main" val="3478284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576E48-432E-4EB2-9BF4-4B24EE942AA6}" type="datetimeFigureOut">
              <a:rPr lang="en-US" smtClean="0"/>
              <a:t>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2976678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576E48-432E-4EB2-9BF4-4B24EE942AA6}" type="datetimeFigureOut">
              <a:rPr lang="en-US" smtClean="0"/>
              <a:t>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955853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5576E48-432E-4EB2-9BF4-4B24EE942AA6}" type="datetimeFigureOut">
              <a:rPr lang="en-US" smtClean="0"/>
              <a:t>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2934989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5576E48-432E-4EB2-9BF4-4B24EE942AA6}" type="datetimeFigureOut">
              <a:rPr lang="en-US" smtClean="0"/>
              <a:t>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1956901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5579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576E48-432E-4EB2-9BF4-4B24EE942AA6}" type="datetimeFigureOut">
              <a:rPr lang="en-US" smtClean="0"/>
              <a:t>1/5/2022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298E91-5C76-4DC9-AAF3-6C7CF46E3529}" type="slidenum">
              <a:rPr lang="en-US" smtClean="0"/>
              <a:t>‹#›</a:t>
            </a:fld>
            <a:endParaRPr lang="en-US"/>
          </a:p>
        </p:txBody>
      </p:sp>
    </p:spTree>
    <p:extLst>
      <p:ext uri="{BB962C8B-B14F-4D97-AF65-F5344CB8AC3E}">
        <p14:creationId xmlns:p14="http://schemas.microsoft.com/office/powerpoint/2010/main" val="2537342555"/>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17.w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3.xml"/><Relationship Id="rId1" Type="http://schemas.openxmlformats.org/officeDocument/2006/relationships/vmlDrawing" Target="../drawings/vmlDrawing2.vml"/><Relationship Id="rId4" Type="http://schemas.openxmlformats.org/officeDocument/2006/relationships/image" Target="../media/image2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hyperlink" Target="https://packagecontrol.io/" TargetMode="External"/><Relationship Id="rId2" Type="http://schemas.openxmlformats.org/officeDocument/2006/relationships/hyperlink" Target="http://www.drweb.de/magazin/sublime-text-2-editor-baukasten-36909/" TargetMode="Externa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atom.io/"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notepad-plus-plus.org/" TargetMode="External"/><Relationship Id="rId1" Type="http://schemas.openxmlformats.org/officeDocument/2006/relationships/slideLayout" Target="../slideLayouts/slideLayout3.xml"/><Relationship Id="rId4" Type="http://schemas.microsoft.com/office/2007/relationships/hdphoto" Target="../media/hdphoto3.wdp"/></Relationships>
</file>

<file path=ppt/slides/_rels/slide5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code.visualstudio.com/Download" TargetMode="Externa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095641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0759" y="4023360"/>
            <a:ext cx="2468166" cy="2182176"/>
          </a:xfrm>
        </p:spPr>
        <p:txBody>
          <a:bodyPr anchor="ctr">
            <a:normAutofit/>
          </a:bodyPr>
          <a:lstStyle/>
          <a:p>
            <a:r>
              <a:rPr lang="en-US" sz="3100" b="1" dirty="0">
                <a:solidFill>
                  <a:schemeClr val="tx1"/>
                </a:solidFill>
              </a:rPr>
              <a:t>HTML &amp; CSS Local Environment Setup</a:t>
            </a:r>
            <a:endParaRPr lang="en-US" sz="3100" dirty="0">
              <a:solidFill>
                <a:schemeClr val="tx1"/>
              </a:solidFill>
            </a:endParaRPr>
          </a:p>
        </p:txBody>
      </p:sp>
      <p:pic>
        <p:nvPicPr>
          <p:cNvPr id="4" name="Picture 3">
            <a:extLst>
              <a:ext uri="{FF2B5EF4-FFF2-40B4-BE49-F238E27FC236}">
                <a16:creationId xmlns:a16="http://schemas.microsoft.com/office/drawing/2014/main" id="{E1078603-5C89-4310-831E-D23D9D7B7FEF}"/>
              </a:ext>
            </a:extLst>
          </p:cNvPr>
          <p:cNvPicPr>
            <a:picLocks noChangeAspect="1"/>
          </p:cNvPicPr>
          <p:nvPr/>
        </p:nvPicPr>
        <p:blipFill rotWithShape="1">
          <a:blip r:embed="rId2"/>
          <a:srcRect t="4492" b="23366"/>
          <a:stretch/>
        </p:blipFill>
        <p:spPr>
          <a:xfrm>
            <a:off x="20" y="10"/>
            <a:ext cx="9143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6" name="Content Placeholder 5">
            <a:extLst>
              <a:ext uri="{FF2B5EF4-FFF2-40B4-BE49-F238E27FC236}">
                <a16:creationId xmlns:a16="http://schemas.microsoft.com/office/drawing/2014/main" id="{F94F6848-047F-41E6-B527-0EAF57CC3DFB}"/>
              </a:ext>
            </a:extLst>
          </p:cNvPr>
          <p:cNvSpPr>
            <a:spLocks noGrp="1"/>
          </p:cNvSpPr>
          <p:nvPr>
            <p:ph idx="1"/>
          </p:nvPr>
        </p:nvSpPr>
        <p:spPr>
          <a:xfrm>
            <a:off x="3671668" y="3727938"/>
            <a:ext cx="5272307" cy="2968137"/>
          </a:xfrm>
        </p:spPr>
        <p:txBody>
          <a:bodyPr/>
          <a:lstStyle/>
          <a:p>
            <a:pPr lvl="0"/>
            <a:r>
              <a:rPr lang="en-US" dirty="0"/>
              <a:t>The Text Editor. </a:t>
            </a:r>
            <a:endParaRPr lang="en-IN" dirty="0"/>
          </a:p>
          <a:p>
            <a:pPr lvl="0"/>
            <a:r>
              <a:rPr lang="en-US" dirty="0"/>
              <a:t>Browser Setup.</a:t>
            </a:r>
            <a:endParaRPr lang="en-IN" dirty="0"/>
          </a:p>
          <a:p>
            <a:pPr lvl="0"/>
            <a:r>
              <a:rPr lang="en-US" dirty="0"/>
              <a:t>Your Working Folder.</a:t>
            </a:r>
            <a:endParaRPr lang="en-IN" dirty="0"/>
          </a:p>
          <a:p>
            <a:pPr lvl="0"/>
            <a:r>
              <a:rPr lang="en-US" dirty="0"/>
              <a:t>Creating an HTML File.</a:t>
            </a:r>
            <a:endParaRPr lang="en-IN" dirty="0"/>
          </a:p>
        </p:txBody>
      </p:sp>
    </p:spTree>
    <p:extLst>
      <p:ext uri="{BB962C8B-B14F-4D97-AF65-F5344CB8AC3E}">
        <p14:creationId xmlns:p14="http://schemas.microsoft.com/office/powerpoint/2010/main" val="3579112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950" y="161925"/>
            <a:ext cx="8782050" cy="879476"/>
          </a:xfrm>
        </p:spPr>
        <p:txBody>
          <a:bodyPr>
            <a:noAutofit/>
          </a:bodyPr>
          <a:lstStyle/>
          <a:p>
            <a:r>
              <a:rPr lang="en-US" sz="2800" b="1" dirty="0"/>
              <a:t>HTML &amp; CSS Local Environment Setup (Windows)</a:t>
            </a:r>
            <a:br>
              <a:rPr lang="en-US" sz="2800" b="1" dirty="0"/>
            </a:br>
            <a:endParaRPr lang="en-US" sz="2800" dirty="0"/>
          </a:p>
        </p:txBody>
      </p:sp>
      <p:sp>
        <p:nvSpPr>
          <p:cNvPr id="3" name="Content Placeholder 2"/>
          <p:cNvSpPr>
            <a:spLocks noGrp="1"/>
          </p:cNvSpPr>
          <p:nvPr>
            <p:ph idx="1"/>
          </p:nvPr>
        </p:nvSpPr>
        <p:spPr>
          <a:xfrm>
            <a:off x="361951" y="1295400"/>
            <a:ext cx="8416290" cy="5400675"/>
          </a:xfrm>
        </p:spPr>
        <p:style>
          <a:lnRef idx="2">
            <a:schemeClr val="accent1"/>
          </a:lnRef>
          <a:fillRef idx="1">
            <a:schemeClr val="lt1"/>
          </a:fillRef>
          <a:effectRef idx="0">
            <a:schemeClr val="accent1"/>
          </a:effectRef>
          <a:fontRef idx="minor">
            <a:schemeClr val="dk1"/>
          </a:fontRef>
        </p:style>
        <p:txBody>
          <a:bodyPr>
            <a:normAutofit lnSpcReduction="10000"/>
          </a:bodyPr>
          <a:lstStyle/>
          <a:p>
            <a:pPr algn="just"/>
            <a:r>
              <a:rPr lang="en-US" sz="2400" dirty="0"/>
              <a:t>Generally, it's called </a:t>
            </a:r>
            <a:r>
              <a:rPr lang="en-US" sz="2400" dirty="0">
                <a:solidFill>
                  <a:srgbClr val="C00000"/>
                </a:solidFill>
              </a:rPr>
              <a:t>local development </a:t>
            </a:r>
            <a:r>
              <a:rPr lang="en-US" sz="2400" dirty="0"/>
              <a:t>when you create and test a website using only your own computer. The setup required is called </a:t>
            </a:r>
            <a:r>
              <a:rPr lang="en-US" sz="2400" dirty="0">
                <a:solidFill>
                  <a:srgbClr val="C00000"/>
                </a:solidFill>
              </a:rPr>
              <a:t>local environment setup. </a:t>
            </a:r>
            <a:r>
              <a:rPr lang="en-US" sz="2400" dirty="0"/>
              <a:t>After you have set up your local development environment, you can work on creating your own website with HTML &amp; CSS anytime and anywhere (even without an internet connection).</a:t>
            </a:r>
          </a:p>
          <a:p>
            <a:r>
              <a:rPr lang="en-US" sz="2400" dirty="0"/>
              <a:t>What you need:</a:t>
            </a:r>
            <a:br>
              <a:rPr lang="en-US" sz="2400" dirty="0"/>
            </a:br>
            <a:r>
              <a:rPr lang="en-US" sz="2400" dirty="0"/>
              <a:t>• </a:t>
            </a:r>
            <a:r>
              <a:rPr lang="en-US" sz="2400" dirty="0">
                <a:solidFill>
                  <a:srgbClr val="FF0000"/>
                </a:solidFill>
              </a:rPr>
              <a:t>A computer</a:t>
            </a:r>
            <a:br>
              <a:rPr lang="en-US" sz="2400" dirty="0">
                <a:solidFill>
                  <a:srgbClr val="FF0000"/>
                </a:solidFill>
              </a:rPr>
            </a:br>
            <a:r>
              <a:rPr lang="en-US" sz="2400" dirty="0">
                <a:solidFill>
                  <a:srgbClr val="FF0000"/>
                </a:solidFill>
              </a:rPr>
              <a:t>• </a:t>
            </a:r>
            <a:r>
              <a:rPr lang="en-US" sz="2400" dirty="0">
                <a:solidFill>
                  <a:schemeClr val="accent5">
                    <a:lumMod val="75000"/>
                  </a:schemeClr>
                </a:solidFill>
              </a:rPr>
              <a:t>Basic HTML &amp; CSS skills</a:t>
            </a:r>
          </a:p>
          <a:p>
            <a:endParaRPr lang="en-US" sz="2400" dirty="0"/>
          </a:p>
        </p:txBody>
      </p:sp>
      <p:cxnSp>
        <p:nvCxnSpPr>
          <p:cNvPr id="5" name="Straight Arrow Connector 4">
            <a:extLst>
              <a:ext uri="{FF2B5EF4-FFF2-40B4-BE49-F238E27FC236}">
                <a16:creationId xmlns:a16="http://schemas.microsoft.com/office/drawing/2014/main" id="{7563F887-E41B-40AD-9468-E90E53304CB5}"/>
              </a:ext>
            </a:extLst>
          </p:cNvPr>
          <p:cNvCxnSpPr/>
          <p:nvPr/>
        </p:nvCxnSpPr>
        <p:spPr>
          <a:xfrm flipH="1">
            <a:off x="2581275" y="5210175"/>
            <a:ext cx="1647825" cy="619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534A275B-5CB0-4E43-88A4-FA9685FEDA33}"/>
              </a:ext>
            </a:extLst>
          </p:cNvPr>
          <p:cNvCxnSpPr/>
          <p:nvPr/>
        </p:nvCxnSpPr>
        <p:spPr>
          <a:xfrm flipH="1">
            <a:off x="4352925" y="5562600"/>
            <a:ext cx="1647825" cy="6191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732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b="1" dirty="0"/>
            </a:br>
            <a:r>
              <a:rPr lang="en-US" b="1" dirty="0"/>
              <a:t>1. The Text Editor</a:t>
            </a:r>
            <a:br>
              <a:rPr lang="en-US" b="1" dirty="0"/>
            </a:br>
            <a:endParaRPr lang="en-US" dirty="0"/>
          </a:p>
        </p:txBody>
      </p:sp>
      <p:sp>
        <p:nvSpPr>
          <p:cNvPr id="3" name="Content Placeholder 2"/>
          <p:cNvSpPr>
            <a:spLocks noGrp="1"/>
          </p:cNvSpPr>
          <p:nvPr>
            <p:ph idx="1"/>
          </p:nvPr>
        </p:nvSpPr>
        <p:spPr>
          <a:xfrm>
            <a:off x="361951" y="1295400"/>
            <a:ext cx="8416290" cy="5400675"/>
          </a:xfrm>
        </p:spPr>
        <p:txBody>
          <a:bodyPr>
            <a:normAutofit/>
          </a:bodyPr>
          <a:lstStyle/>
          <a:p>
            <a:pPr algn="just"/>
            <a:r>
              <a:rPr lang="en-US" sz="2400" dirty="0"/>
              <a:t>The two most essential tools for developing a website are a </a:t>
            </a:r>
            <a:r>
              <a:rPr lang="en-US" sz="2400" dirty="0">
                <a:solidFill>
                  <a:srgbClr val="C00000"/>
                </a:solidFill>
              </a:rPr>
              <a:t>text editor </a:t>
            </a:r>
            <a:r>
              <a:rPr lang="en-US" sz="2400" dirty="0"/>
              <a:t>and a </a:t>
            </a:r>
            <a:r>
              <a:rPr lang="en-US" sz="2400" dirty="0">
                <a:solidFill>
                  <a:srgbClr val="C00000"/>
                </a:solidFill>
              </a:rPr>
              <a:t>browser</a:t>
            </a:r>
            <a:r>
              <a:rPr lang="en-US" sz="2400" dirty="0"/>
              <a:t>. We'll start by choosing and setting up a text editor. A text editor (or just "editor") is like the window in the center of every lesson where you write your code.</a:t>
            </a:r>
          </a:p>
        </p:txBody>
      </p:sp>
    </p:spTree>
    <p:extLst>
      <p:ext uri="{BB962C8B-B14F-4D97-AF65-F5344CB8AC3E}">
        <p14:creationId xmlns:p14="http://schemas.microsoft.com/office/powerpoint/2010/main" val="25587433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96918796-2918-40D6-BE3A-4600C47FCD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https://s3-ap-northeast-1.amazonaws.com/progate/shared/images/document/14/153743842756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0497" y="2138803"/>
            <a:ext cx="3656013" cy="3457575"/>
          </a:xfrm>
          <a:prstGeom prst="rect">
            <a:avLst/>
          </a:prstGeom>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30" name="Picture 6" descr="HTML Text Editors - javatpoint"/>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567775" y="2166938"/>
            <a:ext cx="4073525" cy="3457575"/>
          </a:xfrm>
          <a:prstGeom prst="rect">
            <a:avLst/>
          </a:prstGeom>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28650" y="672747"/>
            <a:ext cx="7886700" cy="715556"/>
          </a:xfrm>
        </p:spPr>
        <p:txBody>
          <a:bodyPr>
            <a:normAutofit/>
          </a:bodyPr>
          <a:lstStyle/>
          <a:p>
            <a:pPr algn="ctr"/>
            <a:r>
              <a:rPr lang="en-US" sz="2800">
                <a:solidFill>
                  <a:schemeClr val="bg1"/>
                </a:solidFill>
              </a:rPr>
              <a:t>Text Editor </a:t>
            </a:r>
          </a:p>
        </p:txBody>
      </p:sp>
    </p:spTree>
    <p:extLst>
      <p:ext uri="{BB962C8B-B14F-4D97-AF65-F5344CB8AC3E}">
        <p14:creationId xmlns:p14="http://schemas.microsoft.com/office/powerpoint/2010/main" val="773317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HTML Text  editor</a:t>
            </a:r>
          </a:p>
        </p:txBody>
      </p:sp>
      <p:sp>
        <p:nvSpPr>
          <p:cNvPr id="3" name="Content Placeholder 2"/>
          <p:cNvSpPr>
            <a:spLocks noGrp="1"/>
          </p:cNvSpPr>
          <p:nvPr>
            <p:ph idx="1"/>
          </p:nvPr>
        </p:nvSpPr>
        <p:spPr>
          <a:xfrm>
            <a:off x="361951" y="1295400"/>
            <a:ext cx="8402222" cy="5400675"/>
          </a:xfrm>
        </p:spPr>
        <p:txBody>
          <a:bodyPr/>
          <a:lstStyle/>
          <a:p>
            <a:pPr algn="just"/>
            <a:r>
              <a:rPr lang="en-US" dirty="0"/>
              <a:t>An HTML editor is a program for editing HTML, the markup of a web page. Although the HTML markup in a web page can be controlled with any text editor, specialized HTML editors can offer convenience and added functionality.</a:t>
            </a:r>
          </a:p>
        </p:txBody>
      </p:sp>
    </p:spTree>
    <p:extLst>
      <p:ext uri="{BB962C8B-B14F-4D97-AF65-F5344CB8AC3E}">
        <p14:creationId xmlns:p14="http://schemas.microsoft.com/office/powerpoint/2010/main" val="503378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b="1" dirty="0"/>
            </a:br>
            <a:r>
              <a:rPr lang="en-US" b="1" dirty="0"/>
              <a:t> Browser Setup</a:t>
            </a:r>
            <a:br>
              <a:rPr lang="en-US" b="1" dirty="0"/>
            </a:br>
            <a:endParaRPr lang="en-US" dirty="0"/>
          </a:p>
        </p:txBody>
      </p:sp>
      <p:sp>
        <p:nvSpPr>
          <p:cNvPr id="3" name="Content Placeholder 2"/>
          <p:cNvSpPr>
            <a:spLocks noGrp="1"/>
          </p:cNvSpPr>
          <p:nvPr>
            <p:ph idx="1"/>
          </p:nvPr>
        </p:nvSpPr>
        <p:spPr>
          <a:xfrm>
            <a:off x="361951" y="1295400"/>
            <a:ext cx="8402222" cy="5400675"/>
          </a:xfrm>
        </p:spPr>
        <p:txBody>
          <a:bodyPr/>
          <a:lstStyle/>
          <a:p>
            <a:pPr algn="just"/>
            <a:r>
              <a:rPr lang="en-US" dirty="0"/>
              <a:t>Browsers are for viewing and displaying websites .There is a window on the right where the result of your HTML &amp; CSS code is displayed so you can see if it's correct.</a:t>
            </a:r>
          </a:p>
        </p:txBody>
      </p:sp>
    </p:spTree>
    <p:extLst>
      <p:ext uri="{BB962C8B-B14F-4D97-AF65-F5344CB8AC3E}">
        <p14:creationId xmlns:p14="http://schemas.microsoft.com/office/powerpoint/2010/main" val="1903995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b="1" dirty="0"/>
            </a:br>
            <a:r>
              <a:rPr lang="en-US" b="1" dirty="0"/>
              <a:t> 2. Browser Setup</a:t>
            </a:r>
            <a:br>
              <a:rPr lang="en-US" b="1" dirty="0"/>
            </a:br>
            <a:endParaRPr lang="en-US" dirty="0"/>
          </a:p>
        </p:txBody>
      </p:sp>
      <p:pic>
        <p:nvPicPr>
          <p:cNvPr id="2050" name="Picture 2" descr="https://s3-ap-northeast-1.amazonaws.com/progate/shared/images/document/14/153743884033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1089" y="1923844"/>
            <a:ext cx="6136481" cy="4093369"/>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4172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Browser Display </a:t>
            </a:r>
          </a:p>
        </p:txBody>
      </p:sp>
      <p:pic>
        <p:nvPicPr>
          <p:cNvPr id="3076" name="Picture 4" descr="HTML Editors"/>
          <p:cNvPicPr>
            <a:picLocks noGrp="1" noChangeAspect="1" noChangeArrowheads="1"/>
          </p:cNvPicPr>
          <p:nvPr>
            <p:ph idx="1"/>
          </p:nvPr>
        </p:nvPicPr>
        <p:blipFill>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2193633" y="2222570"/>
            <a:ext cx="5097712" cy="2898070"/>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22258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Input/Output </a:t>
            </a:r>
          </a:p>
        </p:txBody>
      </p:sp>
      <p:pic>
        <p:nvPicPr>
          <p:cNvPr id="4098" name="Picture 2" descr="Learn Simple HTML Program || HTML Notepad || Html Full Course - YouTube"/>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73950" y="2245680"/>
            <a:ext cx="5801784" cy="3263504"/>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84978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b="1" dirty="0"/>
            </a:br>
            <a:r>
              <a:rPr lang="en-US" b="1" dirty="0"/>
              <a:t>3. Your Working Folder</a:t>
            </a:r>
            <a:br>
              <a:rPr lang="en-US" b="1" dirty="0"/>
            </a:br>
            <a:endParaRPr lang="en-US" dirty="0"/>
          </a:p>
        </p:txBody>
      </p:sp>
      <p:pic>
        <p:nvPicPr>
          <p:cNvPr id="5122" name="Picture 2" descr="https://s3-ap-northeast-1.amazonaws.com/progate/shared/images/document/14/1537439571913.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60365" y="2186680"/>
            <a:ext cx="3638502" cy="3263504"/>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3145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B1ECBC-4CF1-4396-AEAA-CFD058DD54F1}"/>
              </a:ext>
            </a:extLst>
          </p:cNvPr>
          <p:cNvSpPr>
            <a:spLocks noGrp="1"/>
          </p:cNvSpPr>
          <p:nvPr>
            <p:ph idx="1"/>
          </p:nvPr>
        </p:nvSpPr>
        <p:spPr>
          <a:xfrm>
            <a:off x="1047750" y="2886075"/>
            <a:ext cx="7724775" cy="3819525"/>
          </a:xfrm>
        </p:spPr>
        <p:txBody>
          <a:bodyPr/>
          <a:lstStyle/>
          <a:p>
            <a:r>
              <a:rPr lang="en-US" b="0" i="0" dirty="0">
                <a:effectLst/>
              </a:rPr>
              <a:t>set up your development environment setup .</a:t>
            </a:r>
          </a:p>
          <a:p>
            <a:r>
              <a:rPr lang="en-US" dirty="0"/>
              <a:t>g</a:t>
            </a:r>
            <a:r>
              <a:rPr lang="en-US" b="0" i="0" dirty="0">
                <a:effectLst/>
              </a:rPr>
              <a:t>o over HTML5 basic .</a:t>
            </a:r>
            <a:endParaRPr lang="en-IN" dirty="0"/>
          </a:p>
        </p:txBody>
      </p:sp>
    </p:spTree>
    <p:extLst>
      <p:ext uri="{BB962C8B-B14F-4D97-AF65-F5344CB8AC3E}">
        <p14:creationId xmlns:p14="http://schemas.microsoft.com/office/powerpoint/2010/main" val="34798430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Let's name the folder </a:t>
            </a:r>
            <a:r>
              <a:rPr lang="en-US" b="1" dirty="0" err="1"/>
              <a:t>html_lesson</a:t>
            </a:r>
            <a:r>
              <a:rPr lang="en-US" dirty="0"/>
              <a:t>.</a:t>
            </a:r>
            <a:br>
              <a:rPr lang="en-US" dirty="0"/>
            </a:br>
            <a:endParaRPr lang="en-US" dirty="0"/>
          </a:p>
        </p:txBody>
      </p:sp>
      <p:pic>
        <p:nvPicPr>
          <p:cNvPr id="6148" name="Picture 4" descr="https://s3-ap-northeast-1.amazonaws.com/progate/shared/images/document/4/1522391233358.png"/>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737122" y="2253854"/>
            <a:ext cx="5715000" cy="2993231"/>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41856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b="1" dirty="0"/>
            </a:br>
            <a:r>
              <a:rPr lang="en-US" b="1" dirty="0"/>
              <a:t>4. Creating an HTML File</a:t>
            </a:r>
            <a:br>
              <a:rPr lang="en-US" b="1" dirty="0"/>
            </a:br>
            <a:endParaRPr lang="en-US" dirty="0"/>
          </a:p>
        </p:txBody>
      </p:sp>
      <p:pic>
        <p:nvPicPr>
          <p:cNvPr id="7170" name="Picture 2" descr="How do I run HTML file in Notepad? (Windows) | Code2care"/>
          <p:cNvPicPr>
            <a:picLocks noGrp="1" noChangeAspect="1" noChangeArrowheads="1"/>
          </p:cNvPicPr>
          <p:nvPr>
            <p:ph idx="1"/>
          </p:nvPr>
        </p:nvPicPr>
        <p:blipFill>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tretch>
            <a:fillRect/>
          </a:stretch>
        </p:blipFill>
        <p:spPr bwMode="auto">
          <a:xfrm>
            <a:off x="2843724" y="2261584"/>
            <a:ext cx="3284340" cy="3017044"/>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51660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4015A-B214-4B12-B370-E74A7DEC7503}"/>
              </a:ext>
            </a:extLst>
          </p:cNvPr>
          <p:cNvSpPr>
            <a:spLocks noGrp="1"/>
          </p:cNvSpPr>
          <p:nvPr>
            <p:ph type="title"/>
          </p:nvPr>
        </p:nvSpPr>
        <p:spPr>
          <a:xfrm>
            <a:off x="3724072" y="629268"/>
            <a:ext cx="4939868" cy="1286160"/>
          </a:xfrm>
        </p:spPr>
        <p:txBody>
          <a:bodyPr anchor="b">
            <a:normAutofit/>
          </a:bodyPr>
          <a:lstStyle/>
          <a:p>
            <a:r>
              <a:rPr lang="en-GB" dirty="0">
                <a:solidFill>
                  <a:schemeClr val="tx2">
                    <a:lumMod val="50000"/>
                  </a:schemeClr>
                </a:solidFill>
              </a:rPr>
              <a:t>Tags </a:t>
            </a:r>
          </a:p>
        </p:txBody>
      </p:sp>
      <p:sp>
        <p:nvSpPr>
          <p:cNvPr id="5123" name="Rectangle 3"/>
          <p:cNvSpPr>
            <a:spLocks noGrp="1" noChangeArrowheads="1"/>
          </p:cNvSpPr>
          <p:nvPr>
            <p:ph idx="1"/>
          </p:nvPr>
        </p:nvSpPr>
        <p:spPr>
          <a:xfrm>
            <a:off x="3724073" y="2438400"/>
            <a:ext cx="4939867" cy="4117145"/>
          </a:xfrm>
        </p:spPr>
        <p:txBody>
          <a:bodyPr>
            <a:normAutofit fontScale="92500" lnSpcReduction="10000"/>
          </a:bodyPr>
          <a:lstStyle/>
          <a:p>
            <a:pPr algn="just">
              <a:buClr>
                <a:schemeClr val="hlink"/>
              </a:buClr>
              <a:buFont typeface="Wingdings" panose="05000000000000000000" pitchFamily="2" charset="2"/>
              <a:buChar char="§"/>
            </a:pPr>
            <a:r>
              <a:rPr lang="en-US" sz="2400" dirty="0"/>
              <a:t>“Normal text” surrounded by bracketed </a:t>
            </a:r>
            <a:r>
              <a:rPr lang="en-US" sz="2400" i="1" dirty="0"/>
              <a:t>tags</a:t>
            </a:r>
            <a:r>
              <a:rPr lang="en-US" sz="2400" dirty="0"/>
              <a:t> that tell browsers how to display web pages.</a:t>
            </a:r>
          </a:p>
          <a:p>
            <a:pPr algn="just">
              <a:buClr>
                <a:schemeClr val="hlink"/>
              </a:buClr>
              <a:buFont typeface="Wingdings" panose="05000000000000000000" pitchFamily="2" charset="2"/>
              <a:buChar char="§"/>
            </a:pPr>
            <a:r>
              <a:rPr lang="en-US" sz="2400" dirty="0"/>
              <a:t>Pages end with “.htm” or “.html”</a:t>
            </a:r>
          </a:p>
          <a:p>
            <a:pPr algn="just">
              <a:buClr>
                <a:schemeClr val="hlink"/>
              </a:buClr>
              <a:buFont typeface="Wingdings" panose="05000000000000000000" pitchFamily="2" charset="2"/>
              <a:buChar char="§"/>
            </a:pPr>
            <a:r>
              <a:rPr lang="en-US" sz="2400" dirty="0"/>
              <a:t>HTML Editor – A word processor that has been specialized to make the writing of HTML documents more effortless.</a:t>
            </a:r>
          </a:p>
          <a:p>
            <a:pPr>
              <a:buFontTx/>
              <a:buNone/>
            </a:pPr>
            <a:endParaRPr lang="en-US" sz="1700" dirty="0"/>
          </a:p>
        </p:txBody>
      </p:sp>
      <p:pic>
        <p:nvPicPr>
          <p:cNvPr id="5125" name="Picture 5124" descr="Computer script on a screen">
            <a:extLst>
              <a:ext uri="{FF2B5EF4-FFF2-40B4-BE49-F238E27FC236}">
                <a16:creationId xmlns:a16="http://schemas.microsoft.com/office/drawing/2014/main" id="{BF4F6425-8DE3-4A76-9B7A-2E5C6571305F}"/>
              </a:ext>
            </a:extLst>
          </p:cNvPr>
          <p:cNvPicPr>
            <a:picLocks noChangeAspect="1"/>
          </p:cNvPicPr>
          <p:nvPr/>
        </p:nvPicPr>
        <p:blipFill rotWithShape="1">
          <a:blip r:embed="rId3"/>
          <a:srcRect l="13194" r="52966" b="-1"/>
          <a:stretch/>
        </p:blipFill>
        <p:spPr>
          <a:xfrm>
            <a:off x="20" y="10"/>
            <a:ext cx="3476673" cy="6857990"/>
          </a:xfrm>
          <a:prstGeom prst="rect">
            <a:avLst/>
          </a:prstGeom>
          <a:effectLst/>
        </p:spPr>
      </p:pic>
      <p:cxnSp>
        <p:nvCxnSpPr>
          <p:cNvPr id="73" name="Straight Connector 72">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10700" y="2115117"/>
            <a:ext cx="4732020" cy="0"/>
          </a:xfrm>
          <a:prstGeom prst="line">
            <a:avLst/>
          </a:prstGeom>
          <a:ln w="19050">
            <a:solidFill>
              <a:srgbClr val="04D3EE"/>
            </a:solidFill>
          </a:ln>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4294967295"/>
          </p:nvPr>
        </p:nvSpPr>
        <p:spPr>
          <a:xfrm>
            <a:off x="7625281" y="6356350"/>
            <a:ext cx="890069" cy="365125"/>
          </a:xfrm>
          <a:prstGeom prst="rect">
            <a:avLst/>
          </a:prstGeom>
        </p:spPr>
        <p:txBody>
          <a:bodyPr vert="horz" lIns="91440" tIns="45720" rIns="91440" bIns="45720" rtlCol="0">
            <a:normAutofit/>
          </a:bodyP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23615CE-DD1B-4805-9D7A-353983F7D44B}" type="slidenum">
              <a:rPr lang="en-US" smtClean="0"/>
              <a:pPr>
                <a:spcAft>
                  <a:spcPts val="600"/>
                </a:spcAft>
              </a:pPr>
              <a:t>22</a:t>
            </a:fld>
            <a:endParaRPr lang="en-US"/>
          </a:p>
        </p:txBody>
      </p:sp>
      <p:sp>
        <p:nvSpPr>
          <p:cNvPr id="5122" name="Rectangle 2"/>
          <p:cNvSpPr>
            <a:spLocks noChangeArrowheads="1"/>
          </p:cNvSpPr>
          <p:nvPr/>
        </p:nvSpPr>
        <p:spPr bwMode="auto">
          <a:xfrm>
            <a:off x="3486150" y="5529263"/>
            <a:ext cx="21717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Tree>
    <p:extLst>
      <p:ext uri="{BB962C8B-B14F-4D97-AF65-F5344CB8AC3E}">
        <p14:creationId xmlns:p14="http://schemas.microsoft.com/office/powerpoint/2010/main" val="3882843089"/>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Grp="1" noChangeArrowheads="1"/>
          </p:cNvSpPr>
          <p:nvPr>
            <p:ph idx="1"/>
          </p:nvPr>
        </p:nvSpPr>
        <p:spPr>
          <a:xfrm>
            <a:off x="361950" y="1295400"/>
            <a:ext cx="8374087" cy="5400675"/>
          </a:xfrm>
          <a:noFill/>
          <a:ln>
            <a:solidFill>
              <a:srgbClr val="1DBD71"/>
            </a:solidFill>
            <a:miter lim="800000"/>
            <a:headEnd/>
            <a:tailEnd/>
          </a:ln>
        </p:spPr>
        <p:txBody>
          <a:bodyPr>
            <a:normAutofit lnSpcReduction="10000"/>
          </a:bodyPr>
          <a:lstStyle/>
          <a:p>
            <a:pPr algn="just"/>
            <a:r>
              <a:rPr lang="en-US" dirty="0"/>
              <a:t>There are many different programs that you can use to create web documents.</a:t>
            </a:r>
          </a:p>
          <a:p>
            <a:pPr algn="just"/>
            <a:r>
              <a:rPr lang="en-US" dirty="0">
                <a:solidFill>
                  <a:schemeClr val="bg1">
                    <a:lumMod val="85000"/>
                  </a:schemeClr>
                </a:solidFill>
              </a:rPr>
              <a:t>HTML Editors enable users to create documents quickly and easily by pushing a few buttons. Instead of entering all of the HTML codes by hand.</a:t>
            </a:r>
          </a:p>
          <a:p>
            <a:pPr algn="just"/>
            <a:r>
              <a:rPr lang="en-US" dirty="0">
                <a:solidFill>
                  <a:schemeClr val="bg1">
                    <a:lumMod val="85000"/>
                  </a:schemeClr>
                </a:solidFill>
              </a:rPr>
              <a:t>These programs will generate the HTML Source Code for you.              </a:t>
            </a:r>
          </a:p>
          <a:p>
            <a:pPr>
              <a:lnSpc>
                <a:spcPct val="90000"/>
              </a:lnSpc>
              <a:buClr>
                <a:schemeClr val="bg1"/>
              </a:buClr>
              <a:buFont typeface="Wingdings" panose="05000000000000000000" pitchFamily="2" charset="2"/>
              <a:buNone/>
            </a:pPr>
            <a:r>
              <a:rPr lang="en-US" dirty="0"/>
              <a:t>								</a:t>
            </a:r>
          </a:p>
          <a:p>
            <a:pPr>
              <a:lnSpc>
                <a:spcPct val="90000"/>
              </a:lnSpc>
              <a:buClr>
                <a:schemeClr val="bg1"/>
              </a:buClr>
              <a:buFont typeface="Wingdings" panose="05000000000000000000" pitchFamily="2" charset="2"/>
              <a:buNone/>
            </a:pPr>
            <a:r>
              <a:rPr lang="en-US" dirty="0"/>
              <a:t>							</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23</a:t>
            </a:fld>
            <a:endParaRPr lang="en-US"/>
          </a:p>
        </p:txBody>
      </p:sp>
      <p:sp>
        <p:nvSpPr>
          <p:cNvPr id="4" name="Title 3">
            <a:extLst>
              <a:ext uri="{FF2B5EF4-FFF2-40B4-BE49-F238E27FC236}">
                <a16:creationId xmlns:a16="http://schemas.microsoft.com/office/drawing/2014/main" id="{89D33AAF-B0CB-4D41-8D5D-507C7227D77C}"/>
              </a:ext>
            </a:extLst>
          </p:cNvPr>
          <p:cNvSpPr>
            <a:spLocks noGrp="1"/>
          </p:cNvSpPr>
          <p:nvPr>
            <p:ph type="title"/>
          </p:nvPr>
        </p:nvSpPr>
        <p:spPr/>
        <p:txBody>
          <a:bodyPr/>
          <a:lstStyle/>
          <a:p>
            <a:r>
              <a:rPr lang="en-GB" dirty="0"/>
              <a:t>Choosing Text Editor </a:t>
            </a:r>
          </a:p>
        </p:txBody>
      </p:sp>
    </p:spTree>
    <p:extLst>
      <p:ext uri="{BB962C8B-B14F-4D97-AF65-F5344CB8AC3E}">
        <p14:creationId xmlns:p14="http://schemas.microsoft.com/office/powerpoint/2010/main" val="17602545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Grp="1" noChangeArrowheads="1"/>
          </p:cNvSpPr>
          <p:nvPr>
            <p:ph idx="1"/>
          </p:nvPr>
        </p:nvSpPr>
        <p:spPr>
          <a:xfrm>
            <a:off x="361950" y="1295400"/>
            <a:ext cx="8374087" cy="5400675"/>
          </a:xfrm>
          <a:noFill/>
          <a:ln>
            <a:solidFill>
              <a:srgbClr val="1DBD71"/>
            </a:solidFill>
            <a:miter lim="800000"/>
            <a:headEnd/>
            <a:tailEnd/>
          </a:ln>
        </p:spPr>
        <p:txBody>
          <a:bodyPr>
            <a:normAutofit lnSpcReduction="10000"/>
          </a:bodyPr>
          <a:lstStyle/>
          <a:p>
            <a:pPr algn="just"/>
            <a:r>
              <a:rPr lang="en-US" dirty="0"/>
              <a:t>There are many different programs that you can use to create web documents.</a:t>
            </a:r>
          </a:p>
          <a:p>
            <a:pPr algn="just"/>
            <a:r>
              <a:rPr lang="en-US" dirty="0"/>
              <a:t>HTML Editors enable users to create documents quickly and easily by pushing a few buttons. Instead of entering all of the HTML codes by hand.</a:t>
            </a:r>
          </a:p>
          <a:p>
            <a:pPr algn="just"/>
            <a:r>
              <a:rPr lang="en-US" dirty="0">
                <a:solidFill>
                  <a:schemeClr val="bg1">
                    <a:lumMod val="85000"/>
                  </a:schemeClr>
                </a:solidFill>
              </a:rPr>
              <a:t>These programs will generate the HTML Source Code for you.              </a:t>
            </a:r>
          </a:p>
          <a:p>
            <a:pPr>
              <a:lnSpc>
                <a:spcPct val="90000"/>
              </a:lnSpc>
              <a:buClr>
                <a:schemeClr val="bg1"/>
              </a:buClr>
              <a:buFont typeface="Wingdings" panose="05000000000000000000" pitchFamily="2" charset="2"/>
              <a:buNone/>
            </a:pPr>
            <a:r>
              <a:rPr lang="en-US" dirty="0"/>
              <a:t>								</a:t>
            </a:r>
          </a:p>
          <a:p>
            <a:pPr>
              <a:lnSpc>
                <a:spcPct val="90000"/>
              </a:lnSpc>
              <a:buClr>
                <a:schemeClr val="bg1"/>
              </a:buClr>
              <a:buFont typeface="Wingdings" panose="05000000000000000000" pitchFamily="2" charset="2"/>
              <a:buNone/>
            </a:pPr>
            <a:r>
              <a:rPr lang="en-US" dirty="0"/>
              <a:t>							</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24</a:t>
            </a:fld>
            <a:endParaRPr lang="en-US"/>
          </a:p>
        </p:txBody>
      </p:sp>
      <p:sp>
        <p:nvSpPr>
          <p:cNvPr id="4" name="Title 3">
            <a:extLst>
              <a:ext uri="{FF2B5EF4-FFF2-40B4-BE49-F238E27FC236}">
                <a16:creationId xmlns:a16="http://schemas.microsoft.com/office/drawing/2014/main" id="{89D33AAF-B0CB-4D41-8D5D-507C7227D77C}"/>
              </a:ext>
            </a:extLst>
          </p:cNvPr>
          <p:cNvSpPr>
            <a:spLocks noGrp="1"/>
          </p:cNvSpPr>
          <p:nvPr>
            <p:ph type="title"/>
          </p:nvPr>
        </p:nvSpPr>
        <p:spPr/>
        <p:txBody>
          <a:bodyPr/>
          <a:lstStyle/>
          <a:p>
            <a:r>
              <a:rPr lang="en-GB" dirty="0"/>
              <a:t>Choosing Text Editor </a:t>
            </a:r>
          </a:p>
        </p:txBody>
      </p:sp>
    </p:spTree>
    <p:extLst>
      <p:ext uri="{BB962C8B-B14F-4D97-AF65-F5344CB8AC3E}">
        <p14:creationId xmlns:p14="http://schemas.microsoft.com/office/powerpoint/2010/main" val="2573362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Grp="1" noChangeArrowheads="1"/>
          </p:cNvSpPr>
          <p:nvPr>
            <p:ph idx="1"/>
          </p:nvPr>
        </p:nvSpPr>
        <p:spPr>
          <a:xfrm>
            <a:off x="361950" y="1295400"/>
            <a:ext cx="8374087" cy="5400675"/>
          </a:xfrm>
          <a:noFill/>
          <a:ln>
            <a:solidFill>
              <a:srgbClr val="1DBD71"/>
            </a:solidFill>
            <a:miter lim="800000"/>
            <a:headEnd/>
            <a:tailEnd/>
          </a:ln>
        </p:spPr>
        <p:txBody>
          <a:bodyPr>
            <a:normAutofit lnSpcReduction="10000"/>
          </a:bodyPr>
          <a:lstStyle/>
          <a:p>
            <a:pPr algn="just"/>
            <a:r>
              <a:rPr lang="en-US" dirty="0"/>
              <a:t>There are many different programs that you can use to create web documents.</a:t>
            </a:r>
          </a:p>
          <a:p>
            <a:pPr algn="just"/>
            <a:r>
              <a:rPr lang="en-US" dirty="0"/>
              <a:t>HTML Editors enable users to create documents quickly and easily by pushing a few buttons. Instead of entering all of the HTML codes by hand.</a:t>
            </a:r>
          </a:p>
          <a:p>
            <a:pPr algn="just"/>
            <a:r>
              <a:rPr lang="en-US" dirty="0"/>
              <a:t>These programs will generate the HTML Source Code for you.              </a:t>
            </a:r>
          </a:p>
          <a:p>
            <a:pPr>
              <a:lnSpc>
                <a:spcPct val="90000"/>
              </a:lnSpc>
              <a:buClr>
                <a:schemeClr val="bg1"/>
              </a:buClr>
              <a:buFont typeface="Wingdings" panose="05000000000000000000" pitchFamily="2" charset="2"/>
              <a:buNone/>
            </a:pPr>
            <a:r>
              <a:rPr lang="en-US" dirty="0"/>
              <a:t>								</a:t>
            </a:r>
          </a:p>
          <a:p>
            <a:pPr>
              <a:lnSpc>
                <a:spcPct val="90000"/>
              </a:lnSpc>
              <a:buClr>
                <a:schemeClr val="bg1"/>
              </a:buClr>
              <a:buFont typeface="Wingdings" panose="05000000000000000000" pitchFamily="2" charset="2"/>
              <a:buNone/>
            </a:pPr>
            <a:r>
              <a:rPr lang="en-US" dirty="0"/>
              <a:t>							</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25</a:t>
            </a:fld>
            <a:endParaRPr lang="en-US"/>
          </a:p>
        </p:txBody>
      </p:sp>
      <p:sp>
        <p:nvSpPr>
          <p:cNvPr id="4" name="Title 3">
            <a:extLst>
              <a:ext uri="{FF2B5EF4-FFF2-40B4-BE49-F238E27FC236}">
                <a16:creationId xmlns:a16="http://schemas.microsoft.com/office/drawing/2014/main" id="{89D33AAF-B0CB-4D41-8D5D-507C7227D77C}"/>
              </a:ext>
            </a:extLst>
          </p:cNvPr>
          <p:cNvSpPr>
            <a:spLocks noGrp="1"/>
          </p:cNvSpPr>
          <p:nvPr>
            <p:ph type="title"/>
          </p:nvPr>
        </p:nvSpPr>
        <p:spPr/>
        <p:txBody>
          <a:bodyPr/>
          <a:lstStyle/>
          <a:p>
            <a:r>
              <a:rPr lang="en-GB" dirty="0"/>
              <a:t>Choosing Text Editor </a:t>
            </a:r>
          </a:p>
        </p:txBody>
      </p:sp>
    </p:spTree>
    <p:extLst>
      <p:ext uri="{BB962C8B-B14F-4D97-AF65-F5344CB8AC3E}">
        <p14:creationId xmlns:p14="http://schemas.microsoft.com/office/powerpoint/2010/main" val="41562892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3"/>
          <p:cNvSpPr>
            <a:spLocks noGrp="1" noChangeArrowheads="1"/>
          </p:cNvSpPr>
          <p:nvPr>
            <p:ph idx="1"/>
          </p:nvPr>
        </p:nvSpPr>
        <p:spPr>
          <a:xfrm>
            <a:off x="361950" y="1295400"/>
            <a:ext cx="8374087" cy="5400675"/>
          </a:xfrm>
          <a:noFill/>
        </p:spPr>
        <p:txBody>
          <a:bodyPr>
            <a:normAutofit/>
          </a:bodyPr>
          <a:lstStyle/>
          <a:p>
            <a:pPr algn="just"/>
            <a:r>
              <a:rPr lang="en-US" dirty="0"/>
              <a:t>HTML Editors are excellent tools for experienced web developers; however; it is important that you learn and understand the HTML  language so that you can edit code and fix “bugs” in your pages.</a:t>
            </a:r>
          </a:p>
          <a:p>
            <a:pPr algn="just"/>
            <a:r>
              <a:rPr lang="en-US" dirty="0">
                <a:solidFill>
                  <a:schemeClr val="bg1">
                    <a:lumMod val="85000"/>
                  </a:schemeClr>
                </a:solidFill>
              </a:rPr>
              <a:t>For this Course</a:t>
            </a:r>
            <a:r>
              <a:rPr lang="en-US" b="1" dirty="0">
                <a:solidFill>
                  <a:schemeClr val="bg1">
                    <a:lumMod val="85000"/>
                  </a:schemeClr>
                </a:solidFill>
              </a:rPr>
              <a:t>, </a:t>
            </a:r>
            <a:r>
              <a:rPr lang="en-US" dirty="0">
                <a:solidFill>
                  <a:schemeClr val="bg1">
                    <a:lumMod val="85000"/>
                  </a:schemeClr>
                </a:solidFill>
              </a:rPr>
              <a:t>we will focus on using the standard Microsoft Windows text editors, </a:t>
            </a:r>
            <a:r>
              <a:rPr lang="en-US" dirty="0" err="1">
                <a:solidFill>
                  <a:schemeClr val="bg1">
                    <a:lumMod val="85000"/>
                  </a:schemeClr>
                </a:solidFill>
              </a:rPr>
              <a:t>NotePad</a:t>
            </a:r>
            <a:r>
              <a:rPr lang="en-US" dirty="0">
                <a:solidFill>
                  <a:schemeClr val="bg1">
                    <a:lumMod val="85000"/>
                  </a:schemeClr>
                </a:solidFill>
              </a:rPr>
              <a:t>. </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26</a:t>
            </a:fld>
            <a:endParaRPr lang="en-US"/>
          </a:p>
        </p:txBody>
      </p:sp>
      <p:sp>
        <p:nvSpPr>
          <p:cNvPr id="3" name="Title 2">
            <a:extLst>
              <a:ext uri="{FF2B5EF4-FFF2-40B4-BE49-F238E27FC236}">
                <a16:creationId xmlns:a16="http://schemas.microsoft.com/office/drawing/2014/main" id="{F406E32B-66BF-4652-B56D-E184E33BDDF0}"/>
              </a:ext>
            </a:extLst>
          </p:cNvPr>
          <p:cNvSpPr>
            <a:spLocks noGrp="1"/>
          </p:cNvSpPr>
          <p:nvPr>
            <p:ph type="title"/>
          </p:nvPr>
        </p:nvSpPr>
        <p:spPr/>
        <p:txBody>
          <a:bodyPr/>
          <a:lstStyle/>
          <a:p>
            <a:r>
              <a:rPr lang="en-GB" dirty="0"/>
              <a:t>Choosing Text Editor </a:t>
            </a:r>
          </a:p>
        </p:txBody>
      </p:sp>
    </p:spTree>
    <p:extLst>
      <p:ext uri="{BB962C8B-B14F-4D97-AF65-F5344CB8AC3E}">
        <p14:creationId xmlns:p14="http://schemas.microsoft.com/office/powerpoint/2010/main" val="34083453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3"/>
          <p:cNvSpPr>
            <a:spLocks noGrp="1" noChangeArrowheads="1"/>
          </p:cNvSpPr>
          <p:nvPr>
            <p:ph idx="1"/>
          </p:nvPr>
        </p:nvSpPr>
        <p:spPr>
          <a:xfrm>
            <a:off x="361950" y="1295400"/>
            <a:ext cx="8374087" cy="5400675"/>
          </a:xfrm>
          <a:noFill/>
        </p:spPr>
        <p:txBody>
          <a:bodyPr>
            <a:normAutofit/>
          </a:bodyPr>
          <a:lstStyle/>
          <a:p>
            <a:pPr algn="just"/>
            <a:r>
              <a:rPr lang="en-US" dirty="0"/>
              <a:t>HTML Editors are excellent tools for experienced web developers; however; it is important that you learn and understand the HTML  language so that you can edit code and fix “bugs” in your pages.</a:t>
            </a:r>
          </a:p>
          <a:p>
            <a:pPr algn="just"/>
            <a:r>
              <a:rPr lang="en-US" dirty="0"/>
              <a:t>For this Course</a:t>
            </a:r>
            <a:r>
              <a:rPr lang="en-US" b="1" dirty="0"/>
              <a:t>, </a:t>
            </a:r>
            <a:r>
              <a:rPr lang="en-US" dirty="0"/>
              <a:t>we will focus on using the standard Microsoft Windows text editors, </a:t>
            </a:r>
            <a:r>
              <a:rPr lang="en-US" dirty="0" err="1"/>
              <a:t>NotePad</a:t>
            </a:r>
            <a:r>
              <a:rPr lang="en-US" dirty="0"/>
              <a:t>. </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27</a:t>
            </a:fld>
            <a:endParaRPr lang="en-US"/>
          </a:p>
        </p:txBody>
      </p:sp>
      <p:sp>
        <p:nvSpPr>
          <p:cNvPr id="3" name="Title 2">
            <a:extLst>
              <a:ext uri="{FF2B5EF4-FFF2-40B4-BE49-F238E27FC236}">
                <a16:creationId xmlns:a16="http://schemas.microsoft.com/office/drawing/2014/main" id="{F406E32B-66BF-4652-B56D-E184E33BDDF0}"/>
              </a:ext>
            </a:extLst>
          </p:cNvPr>
          <p:cNvSpPr>
            <a:spLocks noGrp="1"/>
          </p:cNvSpPr>
          <p:nvPr>
            <p:ph type="title"/>
          </p:nvPr>
        </p:nvSpPr>
        <p:spPr/>
        <p:txBody>
          <a:bodyPr/>
          <a:lstStyle/>
          <a:p>
            <a:r>
              <a:rPr lang="en-GB" dirty="0"/>
              <a:t>Choosing Text Editor </a:t>
            </a:r>
          </a:p>
        </p:txBody>
      </p:sp>
    </p:spTree>
    <p:extLst>
      <p:ext uri="{BB962C8B-B14F-4D97-AF65-F5344CB8AC3E}">
        <p14:creationId xmlns:p14="http://schemas.microsoft.com/office/powerpoint/2010/main" val="22835116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p:cNvSpPr>
            <a:spLocks noGrp="1" noChangeArrowheads="1"/>
          </p:cNvSpPr>
          <p:nvPr>
            <p:ph idx="1"/>
          </p:nvPr>
        </p:nvSpPr>
        <p:spPr>
          <a:xfrm>
            <a:off x="361950" y="1295400"/>
            <a:ext cx="8374087" cy="5400675"/>
          </a:xfrm>
          <a:noFill/>
          <a:ln>
            <a:solidFill>
              <a:srgbClr val="002060"/>
            </a:solidFill>
            <a:miter lim="800000"/>
            <a:headEnd/>
            <a:tailEnd/>
          </a:ln>
        </p:spPr>
        <p:txBody>
          <a:bodyPr>
            <a:normAutofit lnSpcReduction="10000"/>
          </a:bodyPr>
          <a:lstStyle/>
          <a:p>
            <a:pPr algn="just"/>
            <a:r>
              <a:rPr lang="en-US" dirty="0" err="1"/>
              <a:t>NotePad</a:t>
            </a:r>
            <a:r>
              <a:rPr lang="en-US" dirty="0"/>
              <a:t> is the standard text editor that comes with the </a:t>
            </a:r>
            <a:r>
              <a:rPr lang="en-US" dirty="0" err="1"/>
              <a:t>microsoft</a:t>
            </a:r>
            <a:r>
              <a:rPr lang="en-US" dirty="0"/>
              <a:t> windows operating system. To start </a:t>
            </a:r>
            <a:r>
              <a:rPr lang="en-US" dirty="0" err="1"/>
              <a:t>NotePad</a:t>
            </a:r>
            <a:r>
              <a:rPr lang="en-US" dirty="0"/>
              <a:t> in windows follow the steps bellow:</a:t>
            </a:r>
          </a:p>
          <a:p>
            <a:pPr algn="just"/>
            <a:r>
              <a:rPr lang="en-US" dirty="0">
                <a:solidFill>
                  <a:schemeClr val="bg1">
                    <a:lumMod val="75000"/>
                  </a:schemeClr>
                </a:solidFill>
              </a:rPr>
              <a:t>Click on the “Start” button located on your Windows task bar.</a:t>
            </a:r>
          </a:p>
          <a:p>
            <a:pPr algn="just"/>
            <a:r>
              <a:rPr lang="en-US" dirty="0">
                <a:solidFill>
                  <a:schemeClr val="bg1">
                    <a:lumMod val="75000"/>
                  </a:schemeClr>
                </a:solidFill>
              </a:rPr>
              <a:t>Click on “Programs” and then click on the directory menu labeled “Accessories”.</a:t>
            </a:r>
          </a:p>
          <a:p>
            <a:pPr algn="just"/>
            <a:r>
              <a:rPr lang="en-US" dirty="0">
                <a:solidFill>
                  <a:schemeClr val="bg1">
                    <a:lumMod val="75000"/>
                  </a:schemeClr>
                </a:solidFill>
              </a:rPr>
              <a:t>Locate the shortcut “</a:t>
            </a:r>
            <a:r>
              <a:rPr lang="en-US" dirty="0" err="1">
                <a:solidFill>
                  <a:schemeClr val="bg1">
                    <a:lumMod val="75000"/>
                  </a:schemeClr>
                </a:solidFill>
              </a:rPr>
              <a:t>NotePad</a:t>
            </a:r>
            <a:r>
              <a:rPr lang="en-US" dirty="0">
                <a:solidFill>
                  <a:schemeClr val="bg1">
                    <a:lumMod val="75000"/>
                  </a:schemeClr>
                </a:solidFill>
              </a:rPr>
              <a:t>” and click the shortcut once.</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28</a:t>
            </a:fld>
            <a:endParaRPr lang="en-US"/>
          </a:p>
        </p:txBody>
      </p:sp>
      <p:sp>
        <p:nvSpPr>
          <p:cNvPr id="3" name="Title 2">
            <a:extLst>
              <a:ext uri="{FF2B5EF4-FFF2-40B4-BE49-F238E27FC236}">
                <a16:creationId xmlns:a16="http://schemas.microsoft.com/office/drawing/2014/main" id="{39484348-21D7-469C-8705-4ECD15CC6E82}"/>
              </a:ext>
            </a:extLst>
          </p:cNvPr>
          <p:cNvSpPr>
            <a:spLocks noGrp="1"/>
          </p:cNvSpPr>
          <p:nvPr>
            <p:ph type="title"/>
          </p:nvPr>
        </p:nvSpPr>
        <p:spPr/>
        <p:txBody>
          <a:bodyPr/>
          <a:lstStyle/>
          <a:p>
            <a:r>
              <a:rPr lang="en-GB" dirty="0"/>
              <a:t>Starting note pad </a:t>
            </a:r>
          </a:p>
        </p:txBody>
      </p:sp>
    </p:spTree>
    <p:extLst>
      <p:ext uri="{BB962C8B-B14F-4D97-AF65-F5344CB8AC3E}">
        <p14:creationId xmlns:p14="http://schemas.microsoft.com/office/powerpoint/2010/main" val="21696522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p:cNvSpPr>
            <a:spLocks noGrp="1" noChangeArrowheads="1"/>
          </p:cNvSpPr>
          <p:nvPr>
            <p:ph idx="1"/>
          </p:nvPr>
        </p:nvSpPr>
        <p:spPr>
          <a:xfrm>
            <a:off x="361950" y="1295400"/>
            <a:ext cx="8374087" cy="5400675"/>
          </a:xfrm>
          <a:noFill/>
          <a:ln>
            <a:solidFill>
              <a:srgbClr val="002060"/>
            </a:solidFill>
            <a:miter lim="800000"/>
            <a:headEnd/>
            <a:tailEnd/>
          </a:ln>
        </p:spPr>
        <p:txBody>
          <a:bodyPr>
            <a:normAutofit lnSpcReduction="10000"/>
          </a:bodyPr>
          <a:lstStyle/>
          <a:p>
            <a:pPr algn="just"/>
            <a:r>
              <a:rPr lang="en-US" dirty="0" err="1"/>
              <a:t>NotePad</a:t>
            </a:r>
            <a:r>
              <a:rPr lang="en-US" dirty="0"/>
              <a:t> is the standard text editor that comes with the </a:t>
            </a:r>
            <a:r>
              <a:rPr lang="en-US" dirty="0" err="1"/>
              <a:t>microsoft</a:t>
            </a:r>
            <a:r>
              <a:rPr lang="en-US" dirty="0"/>
              <a:t> windows operating system. To start </a:t>
            </a:r>
            <a:r>
              <a:rPr lang="en-US" dirty="0" err="1"/>
              <a:t>NotePad</a:t>
            </a:r>
            <a:r>
              <a:rPr lang="en-US" dirty="0"/>
              <a:t> in windows follow the steps bellow:</a:t>
            </a:r>
          </a:p>
          <a:p>
            <a:pPr algn="just"/>
            <a:r>
              <a:rPr lang="en-US" dirty="0"/>
              <a:t>Click on the “</a:t>
            </a:r>
            <a:r>
              <a:rPr lang="en-US" dirty="0">
                <a:solidFill>
                  <a:srgbClr val="C00000"/>
                </a:solidFill>
              </a:rPr>
              <a:t>Start</a:t>
            </a:r>
            <a:r>
              <a:rPr lang="en-US" dirty="0"/>
              <a:t>” button located on your Windows task bar.</a:t>
            </a:r>
          </a:p>
          <a:p>
            <a:pPr algn="just"/>
            <a:r>
              <a:rPr lang="en-US" dirty="0">
                <a:solidFill>
                  <a:schemeClr val="bg1">
                    <a:lumMod val="75000"/>
                  </a:schemeClr>
                </a:solidFill>
              </a:rPr>
              <a:t>Click on “Programs” and then click on the directory menu labeled “Accessories”.</a:t>
            </a:r>
          </a:p>
          <a:p>
            <a:pPr algn="just"/>
            <a:r>
              <a:rPr lang="en-US" dirty="0">
                <a:solidFill>
                  <a:schemeClr val="bg1">
                    <a:lumMod val="75000"/>
                  </a:schemeClr>
                </a:solidFill>
              </a:rPr>
              <a:t>Locate the shortcut “</a:t>
            </a:r>
            <a:r>
              <a:rPr lang="en-US" dirty="0" err="1">
                <a:solidFill>
                  <a:schemeClr val="bg1">
                    <a:lumMod val="75000"/>
                  </a:schemeClr>
                </a:solidFill>
              </a:rPr>
              <a:t>NotePad</a:t>
            </a:r>
            <a:r>
              <a:rPr lang="en-US" dirty="0">
                <a:solidFill>
                  <a:schemeClr val="bg1">
                    <a:lumMod val="75000"/>
                  </a:schemeClr>
                </a:solidFill>
              </a:rPr>
              <a:t>” and click the shortcut once.</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29</a:t>
            </a:fld>
            <a:endParaRPr lang="en-US"/>
          </a:p>
        </p:txBody>
      </p:sp>
      <p:sp>
        <p:nvSpPr>
          <p:cNvPr id="3" name="Title 2">
            <a:extLst>
              <a:ext uri="{FF2B5EF4-FFF2-40B4-BE49-F238E27FC236}">
                <a16:creationId xmlns:a16="http://schemas.microsoft.com/office/drawing/2014/main" id="{39484348-21D7-469C-8705-4ECD15CC6E82}"/>
              </a:ext>
            </a:extLst>
          </p:cNvPr>
          <p:cNvSpPr>
            <a:spLocks noGrp="1"/>
          </p:cNvSpPr>
          <p:nvPr>
            <p:ph type="title"/>
          </p:nvPr>
        </p:nvSpPr>
        <p:spPr/>
        <p:txBody>
          <a:bodyPr/>
          <a:lstStyle/>
          <a:p>
            <a:r>
              <a:rPr lang="en-GB" dirty="0"/>
              <a:t>Starting note pad </a:t>
            </a:r>
          </a:p>
        </p:txBody>
      </p:sp>
    </p:spTree>
    <p:extLst>
      <p:ext uri="{BB962C8B-B14F-4D97-AF65-F5344CB8AC3E}">
        <p14:creationId xmlns:p14="http://schemas.microsoft.com/office/powerpoint/2010/main" val="2752786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6F745-5C56-43E8-824E-C9E2DB579988}"/>
              </a:ext>
            </a:extLst>
          </p:cNvPr>
          <p:cNvSpPr>
            <a:spLocks noGrp="1"/>
          </p:cNvSpPr>
          <p:nvPr>
            <p:ph type="title"/>
          </p:nvPr>
        </p:nvSpPr>
        <p:spPr/>
        <p:txBody>
          <a:bodyPr/>
          <a:lstStyle/>
          <a:p>
            <a:r>
              <a:rPr lang="en-US" b="0" i="0" dirty="0">
                <a:solidFill>
                  <a:schemeClr val="bg1"/>
                </a:solidFill>
                <a:effectLst/>
              </a:rPr>
              <a:t>Do you realize ?</a:t>
            </a:r>
            <a:endParaRPr lang="en-GB" dirty="0">
              <a:solidFill>
                <a:schemeClr val="bg1"/>
              </a:solidFill>
            </a:endParaRPr>
          </a:p>
        </p:txBody>
      </p:sp>
      <p:sp>
        <p:nvSpPr>
          <p:cNvPr id="3" name="Content Placeholder 2">
            <a:extLst>
              <a:ext uri="{FF2B5EF4-FFF2-40B4-BE49-F238E27FC236}">
                <a16:creationId xmlns:a16="http://schemas.microsoft.com/office/drawing/2014/main" id="{15622EFF-005E-42E9-8486-850375038D26}"/>
              </a:ext>
            </a:extLst>
          </p:cNvPr>
          <p:cNvSpPr>
            <a:spLocks noGrp="1"/>
          </p:cNvSpPr>
          <p:nvPr>
            <p:ph idx="1"/>
          </p:nvPr>
        </p:nvSpPr>
        <p:spPr>
          <a:xfrm>
            <a:off x="361951" y="1295400"/>
            <a:ext cx="8430358" cy="5400675"/>
          </a:xfrm>
        </p:spPr>
        <p:txBody>
          <a:bodyPr/>
          <a:lstStyle/>
          <a:p>
            <a:pPr algn="just"/>
            <a:r>
              <a:rPr lang="en-US" b="0" i="0" dirty="0">
                <a:effectLst/>
              </a:rPr>
              <a:t>Do you realize that the only functionality of a web application is that the user directly interacts with is through the web page? If Implement it poorly and, to the user, the server-side becomes irrelevant! </a:t>
            </a:r>
          </a:p>
          <a:p>
            <a:pPr algn="just">
              <a:buClrTx/>
            </a:pPr>
            <a:r>
              <a:rPr lang="en-US" b="0" i="0" dirty="0">
                <a:solidFill>
                  <a:schemeClr val="bg1">
                    <a:lumMod val="85000"/>
                  </a:schemeClr>
                </a:solidFill>
                <a:effectLst/>
              </a:rPr>
              <a:t>Today’s user expects a lot out of the web page: it has to load fast, expose the desired service, and be comfortable to view on all devices: from a desktop computers to tablets and mobile phones</a:t>
            </a:r>
            <a:endParaRPr lang="en-GB" dirty="0">
              <a:solidFill>
                <a:schemeClr val="bg1">
                  <a:lumMod val="85000"/>
                </a:schemeClr>
              </a:solidFill>
            </a:endParaRPr>
          </a:p>
        </p:txBody>
      </p:sp>
    </p:spTree>
    <p:extLst>
      <p:ext uri="{BB962C8B-B14F-4D97-AF65-F5344CB8AC3E}">
        <p14:creationId xmlns:p14="http://schemas.microsoft.com/office/powerpoint/2010/main" val="1004409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p:cNvSpPr>
            <a:spLocks noGrp="1" noChangeArrowheads="1"/>
          </p:cNvSpPr>
          <p:nvPr>
            <p:ph idx="1"/>
          </p:nvPr>
        </p:nvSpPr>
        <p:spPr>
          <a:xfrm>
            <a:off x="361950" y="1295400"/>
            <a:ext cx="8374087" cy="5400675"/>
          </a:xfrm>
          <a:noFill/>
          <a:ln>
            <a:solidFill>
              <a:srgbClr val="002060"/>
            </a:solidFill>
            <a:miter lim="800000"/>
            <a:headEnd/>
            <a:tailEnd/>
          </a:ln>
        </p:spPr>
        <p:txBody>
          <a:bodyPr>
            <a:normAutofit lnSpcReduction="10000"/>
          </a:bodyPr>
          <a:lstStyle/>
          <a:p>
            <a:pPr algn="just"/>
            <a:r>
              <a:rPr lang="en-US" dirty="0" err="1"/>
              <a:t>NotePad</a:t>
            </a:r>
            <a:r>
              <a:rPr lang="en-US" dirty="0"/>
              <a:t> is the standard text editor that comes with the </a:t>
            </a:r>
            <a:r>
              <a:rPr lang="en-US" dirty="0" err="1"/>
              <a:t>microsoft</a:t>
            </a:r>
            <a:r>
              <a:rPr lang="en-US" dirty="0"/>
              <a:t> windows operating system. To start </a:t>
            </a:r>
            <a:r>
              <a:rPr lang="en-US" dirty="0" err="1"/>
              <a:t>NotePad</a:t>
            </a:r>
            <a:r>
              <a:rPr lang="en-US" dirty="0"/>
              <a:t> in windows follow the steps bellow:</a:t>
            </a:r>
          </a:p>
          <a:p>
            <a:pPr algn="just"/>
            <a:r>
              <a:rPr lang="en-US" dirty="0"/>
              <a:t>Click on the “</a:t>
            </a:r>
            <a:r>
              <a:rPr lang="en-US" dirty="0">
                <a:solidFill>
                  <a:srgbClr val="C00000"/>
                </a:solidFill>
              </a:rPr>
              <a:t>Start</a:t>
            </a:r>
            <a:r>
              <a:rPr lang="en-US" dirty="0"/>
              <a:t>” button located on your Windows task bar.</a:t>
            </a:r>
          </a:p>
          <a:p>
            <a:pPr algn="just"/>
            <a:r>
              <a:rPr lang="en-US" dirty="0"/>
              <a:t>Click on “</a:t>
            </a:r>
            <a:r>
              <a:rPr lang="en-US" dirty="0">
                <a:solidFill>
                  <a:srgbClr val="C00000"/>
                </a:solidFill>
              </a:rPr>
              <a:t>Programs</a:t>
            </a:r>
            <a:r>
              <a:rPr lang="en-US" dirty="0"/>
              <a:t>” and then click on the directory menu labeled “</a:t>
            </a:r>
            <a:r>
              <a:rPr lang="en-US" dirty="0">
                <a:solidFill>
                  <a:srgbClr val="C00000"/>
                </a:solidFill>
              </a:rPr>
              <a:t>Accessories</a:t>
            </a:r>
            <a:r>
              <a:rPr lang="en-US" dirty="0"/>
              <a:t>”.</a:t>
            </a:r>
          </a:p>
          <a:p>
            <a:pPr algn="just"/>
            <a:r>
              <a:rPr lang="en-US" dirty="0">
                <a:solidFill>
                  <a:schemeClr val="bg1">
                    <a:lumMod val="75000"/>
                  </a:schemeClr>
                </a:solidFill>
              </a:rPr>
              <a:t>Locate the shortcut “</a:t>
            </a:r>
            <a:r>
              <a:rPr lang="en-US" dirty="0" err="1">
                <a:solidFill>
                  <a:schemeClr val="bg1">
                    <a:lumMod val="75000"/>
                  </a:schemeClr>
                </a:solidFill>
              </a:rPr>
              <a:t>NotePad</a:t>
            </a:r>
            <a:r>
              <a:rPr lang="en-US" dirty="0">
                <a:solidFill>
                  <a:schemeClr val="bg1">
                    <a:lumMod val="75000"/>
                  </a:schemeClr>
                </a:solidFill>
              </a:rPr>
              <a:t>” and click the shortcut once.</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30</a:t>
            </a:fld>
            <a:endParaRPr lang="en-US"/>
          </a:p>
        </p:txBody>
      </p:sp>
      <p:sp>
        <p:nvSpPr>
          <p:cNvPr id="3" name="Title 2">
            <a:extLst>
              <a:ext uri="{FF2B5EF4-FFF2-40B4-BE49-F238E27FC236}">
                <a16:creationId xmlns:a16="http://schemas.microsoft.com/office/drawing/2014/main" id="{39484348-21D7-469C-8705-4ECD15CC6E82}"/>
              </a:ext>
            </a:extLst>
          </p:cNvPr>
          <p:cNvSpPr>
            <a:spLocks noGrp="1"/>
          </p:cNvSpPr>
          <p:nvPr>
            <p:ph type="title"/>
          </p:nvPr>
        </p:nvSpPr>
        <p:spPr/>
        <p:txBody>
          <a:bodyPr/>
          <a:lstStyle/>
          <a:p>
            <a:r>
              <a:rPr lang="en-GB" dirty="0"/>
              <a:t>Starting note pad </a:t>
            </a:r>
          </a:p>
        </p:txBody>
      </p:sp>
    </p:spTree>
    <p:extLst>
      <p:ext uri="{BB962C8B-B14F-4D97-AF65-F5344CB8AC3E}">
        <p14:creationId xmlns:p14="http://schemas.microsoft.com/office/powerpoint/2010/main" val="31769395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p:cNvSpPr>
            <a:spLocks noGrp="1" noChangeArrowheads="1"/>
          </p:cNvSpPr>
          <p:nvPr>
            <p:ph idx="1"/>
          </p:nvPr>
        </p:nvSpPr>
        <p:spPr>
          <a:xfrm>
            <a:off x="361950" y="1295400"/>
            <a:ext cx="8374087" cy="5400675"/>
          </a:xfrm>
          <a:noFill/>
          <a:ln>
            <a:solidFill>
              <a:srgbClr val="002060"/>
            </a:solidFill>
            <a:miter lim="800000"/>
            <a:headEnd/>
            <a:tailEnd/>
          </a:ln>
        </p:spPr>
        <p:txBody>
          <a:bodyPr>
            <a:normAutofit lnSpcReduction="10000"/>
          </a:bodyPr>
          <a:lstStyle/>
          <a:p>
            <a:pPr algn="just"/>
            <a:r>
              <a:rPr lang="en-US" dirty="0" err="1"/>
              <a:t>NotePad</a:t>
            </a:r>
            <a:r>
              <a:rPr lang="en-US" dirty="0"/>
              <a:t> is the standard text editor that comes with the </a:t>
            </a:r>
            <a:r>
              <a:rPr lang="en-US" dirty="0" err="1"/>
              <a:t>microsoft</a:t>
            </a:r>
            <a:r>
              <a:rPr lang="en-US" dirty="0"/>
              <a:t> windows operating system. To start </a:t>
            </a:r>
            <a:r>
              <a:rPr lang="en-US" dirty="0" err="1"/>
              <a:t>NotePad</a:t>
            </a:r>
            <a:r>
              <a:rPr lang="en-US" dirty="0"/>
              <a:t> in windows follow the steps bellow:</a:t>
            </a:r>
          </a:p>
          <a:p>
            <a:pPr algn="just"/>
            <a:r>
              <a:rPr lang="en-US" dirty="0"/>
              <a:t>Click on the “</a:t>
            </a:r>
            <a:r>
              <a:rPr lang="en-US" dirty="0">
                <a:solidFill>
                  <a:srgbClr val="C00000"/>
                </a:solidFill>
              </a:rPr>
              <a:t>Start</a:t>
            </a:r>
            <a:r>
              <a:rPr lang="en-US" dirty="0"/>
              <a:t>” button located on your Windows task bar.</a:t>
            </a:r>
          </a:p>
          <a:p>
            <a:pPr algn="just"/>
            <a:r>
              <a:rPr lang="en-US" dirty="0"/>
              <a:t>Click on “</a:t>
            </a:r>
            <a:r>
              <a:rPr lang="en-US" dirty="0">
                <a:solidFill>
                  <a:srgbClr val="C00000"/>
                </a:solidFill>
              </a:rPr>
              <a:t>Programs</a:t>
            </a:r>
            <a:r>
              <a:rPr lang="en-US" dirty="0"/>
              <a:t>” and then click on the directory menu labeled “</a:t>
            </a:r>
            <a:r>
              <a:rPr lang="en-US" dirty="0">
                <a:solidFill>
                  <a:srgbClr val="C00000"/>
                </a:solidFill>
              </a:rPr>
              <a:t>Accessories</a:t>
            </a:r>
            <a:r>
              <a:rPr lang="en-US" dirty="0"/>
              <a:t>”.</a:t>
            </a:r>
          </a:p>
          <a:p>
            <a:pPr algn="just"/>
            <a:r>
              <a:rPr lang="en-US" dirty="0"/>
              <a:t>Locate the shortcut “</a:t>
            </a:r>
            <a:r>
              <a:rPr lang="en-US" dirty="0" err="1">
                <a:solidFill>
                  <a:srgbClr val="C00000"/>
                </a:solidFill>
              </a:rPr>
              <a:t>NotePad</a:t>
            </a:r>
            <a:r>
              <a:rPr lang="en-US" dirty="0"/>
              <a:t>” and click the shortcut once.</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31</a:t>
            </a:fld>
            <a:endParaRPr lang="en-US"/>
          </a:p>
        </p:txBody>
      </p:sp>
      <p:sp>
        <p:nvSpPr>
          <p:cNvPr id="3" name="Title 2">
            <a:extLst>
              <a:ext uri="{FF2B5EF4-FFF2-40B4-BE49-F238E27FC236}">
                <a16:creationId xmlns:a16="http://schemas.microsoft.com/office/drawing/2014/main" id="{39484348-21D7-469C-8705-4ECD15CC6E82}"/>
              </a:ext>
            </a:extLst>
          </p:cNvPr>
          <p:cNvSpPr>
            <a:spLocks noGrp="1"/>
          </p:cNvSpPr>
          <p:nvPr>
            <p:ph type="title"/>
          </p:nvPr>
        </p:nvSpPr>
        <p:spPr/>
        <p:txBody>
          <a:bodyPr/>
          <a:lstStyle/>
          <a:p>
            <a:r>
              <a:rPr lang="en-GB" dirty="0"/>
              <a:t>Starting note pad </a:t>
            </a:r>
          </a:p>
        </p:txBody>
      </p:sp>
    </p:spTree>
    <p:extLst>
      <p:ext uri="{BB962C8B-B14F-4D97-AF65-F5344CB8AC3E}">
        <p14:creationId xmlns:p14="http://schemas.microsoft.com/office/powerpoint/2010/main" val="3334942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idx="1"/>
          </p:nvPr>
        </p:nvSpPr>
        <p:spPr>
          <a:xfrm>
            <a:off x="361950" y="1491175"/>
            <a:ext cx="8582025" cy="5204900"/>
          </a:xfrm>
          <a:noFill/>
          <a:ln/>
        </p:spPr>
        <p:txBody>
          <a:bodyPr vert="horz" lIns="67866" tIns="33338" rIns="67866" bIns="33338" rtlCol="0">
            <a:normAutofit/>
          </a:bodyPr>
          <a:lstStyle/>
          <a:p>
            <a:pPr marL="428625" lvl="1">
              <a:buNone/>
            </a:pPr>
            <a:r>
              <a:rPr lang="en-US" dirty="0"/>
              <a:t>&lt;HTML&gt;</a:t>
            </a:r>
          </a:p>
          <a:p>
            <a:pPr marL="428625" lvl="1">
              <a:buNone/>
            </a:pPr>
            <a:r>
              <a:rPr lang="en-US" dirty="0">
                <a:solidFill>
                  <a:srgbClr val="FF0000"/>
                </a:solidFill>
              </a:rPr>
              <a:t>&lt;HEAD&gt;</a:t>
            </a:r>
          </a:p>
          <a:p>
            <a:pPr marL="428625" lvl="1">
              <a:buNone/>
            </a:pPr>
            <a:r>
              <a:rPr lang="en-US" dirty="0">
                <a:solidFill>
                  <a:srgbClr val="008000"/>
                </a:solidFill>
              </a:rPr>
              <a:t>&lt;TITLE&gt;Latest news &lt;/TITLE&gt;</a:t>
            </a:r>
          </a:p>
          <a:p>
            <a:pPr marL="428625" lvl="1">
              <a:buNone/>
            </a:pPr>
            <a:r>
              <a:rPr lang="en-US" dirty="0">
                <a:solidFill>
                  <a:srgbClr val="FF0000"/>
                </a:solidFill>
              </a:rPr>
              <a:t>&lt;/HEAD&gt;</a:t>
            </a:r>
          </a:p>
          <a:p>
            <a:pPr marL="428625" lvl="1">
              <a:buNone/>
            </a:pPr>
            <a:r>
              <a:rPr lang="en-US" dirty="0">
                <a:solidFill>
                  <a:srgbClr val="990000"/>
                </a:solidFill>
              </a:rPr>
              <a:t>&lt;BODY&gt;</a:t>
            </a:r>
          </a:p>
          <a:p>
            <a:pPr marL="428625" lvl="1">
              <a:buNone/>
            </a:pPr>
            <a:r>
              <a:rPr lang="en-US" dirty="0"/>
              <a:t>	This is what is displayed.</a:t>
            </a:r>
          </a:p>
          <a:p>
            <a:pPr marL="428625" lvl="1">
              <a:buNone/>
            </a:pPr>
            <a:r>
              <a:rPr lang="en-US" dirty="0">
                <a:solidFill>
                  <a:srgbClr val="990000"/>
                </a:solidFill>
              </a:rPr>
              <a:t>&lt;/BODY&gt;</a:t>
            </a:r>
          </a:p>
          <a:p>
            <a:pPr marL="428625" lvl="1">
              <a:buNone/>
            </a:pPr>
            <a:r>
              <a:rPr lang="en-US" dirty="0"/>
              <a:t>&lt;/HTML&gt;</a:t>
            </a:r>
          </a:p>
          <a:p>
            <a:pPr marL="428625" lvl="1">
              <a:buNone/>
            </a:pPr>
            <a:r>
              <a:rPr lang="en-US" dirty="0"/>
              <a:t>								</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32</a:t>
            </a:fld>
            <a:endParaRPr lang="en-US"/>
          </a:p>
        </p:txBody>
      </p:sp>
      <p:sp>
        <p:nvSpPr>
          <p:cNvPr id="7" name="TextBox 6">
            <a:extLst>
              <a:ext uri="{FF2B5EF4-FFF2-40B4-BE49-F238E27FC236}">
                <a16:creationId xmlns:a16="http://schemas.microsoft.com/office/drawing/2014/main" id="{2D1DC43E-2401-4D4F-9687-380A3D4093EE}"/>
              </a:ext>
            </a:extLst>
          </p:cNvPr>
          <p:cNvSpPr txBox="1"/>
          <p:nvPr/>
        </p:nvSpPr>
        <p:spPr>
          <a:xfrm>
            <a:off x="302308" y="198532"/>
            <a:ext cx="8082037" cy="646331"/>
          </a:xfrm>
          <a:prstGeom prst="rect">
            <a:avLst/>
          </a:prstGeom>
          <a:noFill/>
        </p:spPr>
        <p:txBody>
          <a:bodyPr wrap="square">
            <a:spAutoFit/>
          </a:bodyPr>
          <a:lstStyle/>
          <a:p>
            <a:r>
              <a:rPr lang="en-US" sz="3600" dirty="0">
                <a:solidFill>
                  <a:schemeClr val="accent1">
                    <a:lumMod val="40000"/>
                    <a:lumOff val="60000"/>
                  </a:schemeClr>
                </a:solidFill>
              </a:rPr>
              <a:t>Creating a Basic Starting Document</a:t>
            </a:r>
            <a:endParaRPr lang="en-GB" sz="3600" dirty="0">
              <a:solidFill>
                <a:schemeClr val="accent1">
                  <a:lumMod val="40000"/>
                  <a:lumOff val="60000"/>
                </a:schemeClr>
              </a:solidFill>
            </a:endParaRPr>
          </a:p>
        </p:txBody>
      </p:sp>
    </p:spTree>
    <p:extLst>
      <p:ext uri="{BB962C8B-B14F-4D97-AF65-F5344CB8AC3E}">
        <p14:creationId xmlns:p14="http://schemas.microsoft.com/office/powerpoint/2010/main" val="3990908171"/>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p:cNvSpPr>
            <a:spLocks noGrp="1" noChangeArrowheads="1"/>
          </p:cNvSpPr>
          <p:nvPr>
            <p:ph idx="1"/>
          </p:nvPr>
        </p:nvSpPr>
        <p:spPr>
          <a:xfrm>
            <a:off x="361950" y="1295400"/>
            <a:ext cx="8374087" cy="5400675"/>
          </a:xfrm>
          <a:noFill/>
        </p:spPr>
        <p:txBody>
          <a:bodyPr>
            <a:normAutofit/>
          </a:bodyPr>
          <a:lstStyle/>
          <a:p>
            <a:pPr algn="just"/>
            <a:r>
              <a:rPr lang="en-US" dirty="0"/>
              <a:t>The HEAD of your document point to above window part. The TITLE of your document appears in the very top line of the user’s browser. If the user chooses to “Bookmark” your page or save as a “Favorite”; it is the TITLE that is added to the list.</a:t>
            </a:r>
          </a:p>
          <a:p>
            <a:pPr algn="just"/>
            <a:r>
              <a:rPr lang="en-US" dirty="0"/>
              <a:t>The text in your TITLE should be as descriptive as possible because this is what many search engines, on the internet, use for indexing your site.</a:t>
            </a:r>
          </a:p>
          <a:p>
            <a:pPr>
              <a:buFontTx/>
              <a:buNone/>
            </a:pPr>
            <a:endParaRPr lang="en-US" sz="2250" dirty="0"/>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33</a:t>
            </a:fld>
            <a:endParaRPr lang="en-US"/>
          </a:p>
        </p:txBody>
      </p:sp>
      <p:sp>
        <p:nvSpPr>
          <p:cNvPr id="5" name="TextBox 4">
            <a:extLst>
              <a:ext uri="{FF2B5EF4-FFF2-40B4-BE49-F238E27FC236}">
                <a16:creationId xmlns:a16="http://schemas.microsoft.com/office/drawing/2014/main" id="{9FF05780-D6F7-42AB-80F3-BEA879AB05B0}"/>
              </a:ext>
            </a:extLst>
          </p:cNvPr>
          <p:cNvSpPr txBox="1"/>
          <p:nvPr/>
        </p:nvSpPr>
        <p:spPr>
          <a:xfrm>
            <a:off x="302308" y="198532"/>
            <a:ext cx="8082037" cy="646331"/>
          </a:xfrm>
          <a:prstGeom prst="rect">
            <a:avLst/>
          </a:prstGeom>
          <a:noFill/>
        </p:spPr>
        <p:txBody>
          <a:bodyPr wrap="square">
            <a:spAutoFit/>
          </a:bodyPr>
          <a:lstStyle/>
          <a:p>
            <a:r>
              <a:rPr lang="en-US" sz="3600" dirty="0">
                <a:solidFill>
                  <a:schemeClr val="accent1">
                    <a:lumMod val="40000"/>
                    <a:lumOff val="60000"/>
                  </a:schemeClr>
                </a:solidFill>
              </a:rPr>
              <a:t>Creating a Basic Starting Document</a:t>
            </a:r>
            <a:endParaRPr lang="en-GB" sz="3600" dirty="0">
              <a:solidFill>
                <a:schemeClr val="accent1">
                  <a:lumMod val="40000"/>
                  <a:lumOff val="60000"/>
                </a:schemeClr>
              </a:solidFill>
            </a:endParaRPr>
          </a:p>
        </p:txBody>
      </p:sp>
    </p:spTree>
    <p:extLst>
      <p:ext uri="{BB962C8B-B14F-4D97-AF65-F5344CB8AC3E}">
        <p14:creationId xmlns:p14="http://schemas.microsoft.com/office/powerpoint/2010/main" val="39638507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361950" y="1295400"/>
            <a:ext cx="8388155" cy="5400675"/>
          </a:xfrm>
          <a:noFill/>
        </p:spPr>
        <p:txBody>
          <a:bodyPr>
            <a:normAutofit/>
          </a:bodyPr>
          <a:lstStyle/>
          <a:p>
            <a:pPr algn="just"/>
            <a:r>
              <a:rPr lang="en-US" dirty="0"/>
              <a:t>Document properties are controlled by attributes of the </a:t>
            </a:r>
            <a:r>
              <a:rPr lang="en-US" dirty="0">
                <a:solidFill>
                  <a:srgbClr val="FF0000"/>
                </a:solidFill>
              </a:rPr>
              <a:t>BODY</a:t>
            </a:r>
            <a:r>
              <a:rPr lang="en-US" dirty="0"/>
              <a:t> element. For example, there are color settings for the background color of the page, the document’s text and different states of links.</a:t>
            </a:r>
          </a:p>
          <a:p>
            <a:pPr>
              <a:lnSpc>
                <a:spcPct val="90000"/>
              </a:lnSpc>
              <a:buFontTx/>
              <a:buNone/>
            </a:pPr>
            <a:endParaRPr lang="en-US" sz="2700" dirty="0"/>
          </a:p>
          <a:p>
            <a:pPr>
              <a:lnSpc>
                <a:spcPct val="90000"/>
              </a:lnSpc>
              <a:buFontTx/>
              <a:buNone/>
            </a:pPr>
            <a:r>
              <a:rPr lang="en-US" sz="2700" dirty="0"/>
              <a:t>							</a:t>
            </a:r>
          </a:p>
        </p:txBody>
      </p:sp>
      <p:sp>
        <p:nvSpPr>
          <p:cNvPr id="6" name="Slide Number Placeholder 5"/>
          <p:cNvSpPr>
            <a:spLocks noGrp="1"/>
          </p:cNvSpPr>
          <p:nvPr>
            <p:ph type="sldNum" sz="quarter" idx="4294967295"/>
          </p:nvPr>
        </p:nvSpPr>
        <p:spPr>
          <a:xfrm>
            <a:off x="7832725" y="6459538"/>
            <a:ext cx="131127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34</a:t>
            </a:fld>
            <a:endParaRPr lang="en-US"/>
          </a:p>
        </p:txBody>
      </p:sp>
      <p:sp>
        <p:nvSpPr>
          <p:cNvPr id="7" name="TextBox 6">
            <a:extLst>
              <a:ext uri="{FF2B5EF4-FFF2-40B4-BE49-F238E27FC236}">
                <a16:creationId xmlns:a16="http://schemas.microsoft.com/office/drawing/2014/main" id="{E1678111-D83D-4ED2-B92B-8B6717C067FC}"/>
              </a:ext>
            </a:extLst>
          </p:cNvPr>
          <p:cNvSpPr txBox="1"/>
          <p:nvPr/>
        </p:nvSpPr>
        <p:spPr>
          <a:xfrm>
            <a:off x="379828" y="198972"/>
            <a:ext cx="7877908" cy="646331"/>
          </a:xfrm>
          <a:prstGeom prst="rect">
            <a:avLst/>
          </a:prstGeom>
          <a:noFill/>
        </p:spPr>
        <p:txBody>
          <a:bodyPr wrap="square">
            <a:spAutoFit/>
          </a:bodyPr>
          <a:lstStyle/>
          <a:p>
            <a:r>
              <a:rPr lang="en-US" sz="3600" dirty="0">
                <a:solidFill>
                  <a:schemeClr val="accent1">
                    <a:lumMod val="40000"/>
                    <a:lumOff val="60000"/>
                  </a:schemeClr>
                </a:solidFill>
              </a:rPr>
              <a:t>Setting Document Properties</a:t>
            </a:r>
            <a:endParaRPr lang="en-GB" sz="3600" dirty="0">
              <a:solidFill>
                <a:schemeClr val="accent1">
                  <a:lumMod val="40000"/>
                  <a:lumOff val="60000"/>
                </a:schemeClr>
              </a:solidFill>
            </a:endParaRPr>
          </a:p>
        </p:txBody>
      </p:sp>
    </p:spTree>
    <p:extLst>
      <p:ext uri="{BB962C8B-B14F-4D97-AF65-F5344CB8AC3E}">
        <p14:creationId xmlns:p14="http://schemas.microsoft.com/office/powerpoint/2010/main" val="9890068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Grp="1" noChangeArrowheads="1"/>
          </p:cNvSpPr>
          <p:nvPr>
            <p:ph idx="1"/>
          </p:nvPr>
        </p:nvSpPr>
        <p:spPr>
          <a:xfrm>
            <a:off x="365760" y="1322363"/>
            <a:ext cx="8314006" cy="3878287"/>
          </a:xfrm>
          <a:noFill/>
        </p:spPr>
        <p:txBody>
          <a:bodyPr>
            <a:normAutofit fontScale="92500"/>
          </a:bodyPr>
          <a:lstStyle/>
          <a:p>
            <a:pPr algn="just"/>
            <a:r>
              <a:rPr lang="en-US" dirty="0"/>
              <a:t>Colors are set using </a:t>
            </a:r>
            <a:r>
              <a:rPr lang="en-US" dirty="0">
                <a:solidFill>
                  <a:srgbClr val="FF0000"/>
                </a:solidFill>
              </a:rPr>
              <a:t>“RGB”</a:t>
            </a:r>
            <a:r>
              <a:rPr lang="en-US" dirty="0"/>
              <a:t> color codes, which are, represented as hexadecimal values. Each 2-digit section of the code represents the amount, in sequence, of </a:t>
            </a:r>
            <a:r>
              <a:rPr lang="en-US" dirty="0">
                <a:solidFill>
                  <a:srgbClr val="FF0000"/>
                </a:solidFill>
              </a:rPr>
              <a:t>red</a:t>
            </a:r>
            <a:r>
              <a:rPr lang="en-US" dirty="0"/>
              <a:t>, </a:t>
            </a:r>
            <a:r>
              <a:rPr lang="en-US" dirty="0">
                <a:solidFill>
                  <a:srgbClr val="FF0000"/>
                </a:solidFill>
              </a:rPr>
              <a:t>green</a:t>
            </a:r>
            <a:r>
              <a:rPr lang="en-US" dirty="0"/>
              <a:t> or </a:t>
            </a:r>
            <a:r>
              <a:rPr lang="en-US" dirty="0">
                <a:solidFill>
                  <a:srgbClr val="FF0000"/>
                </a:solidFill>
              </a:rPr>
              <a:t>blue</a:t>
            </a:r>
            <a:r>
              <a:rPr lang="en-US" dirty="0"/>
              <a:t> that forms the color. For example, a </a:t>
            </a:r>
            <a:r>
              <a:rPr lang="en-US" dirty="0">
                <a:solidFill>
                  <a:srgbClr val="FF0000"/>
                </a:solidFill>
              </a:rPr>
              <a:t>RGB</a:t>
            </a:r>
            <a:r>
              <a:rPr lang="ar-SA" dirty="0">
                <a:solidFill>
                  <a:srgbClr val="FF0000"/>
                </a:solidFill>
              </a:rPr>
              <a:t> </a:t>
            </a:r>
            <a:r>
              <a:rPr lang="en-US" dirty="0"/>
              <a:t>value with 00 as the first two digits has no red in the color. 						</a:t>
            </a:r>
          </a:p>
        </p:txBody>
      </p:sp>
      <p:sp>
        <p:nvSpPr>
          <p:cNvPr id="6" name="Slide Number Placeholder 5"/>
          <p:cNvSpPr>
            <a:spLocks noGrp="1"/>
          </p:cNvSpPr>
          <p:nvPr>
            <p:ph type="sldNum" sz="quarter" idx="12"/>
          </p:nvPr>
        </p:nvSpPr>
        <p:spPr>
          <a:xfrm>
            <a:off x="9900458" y="6459785"/>
            <a:ext cx="131202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35</a:t>
            </a:fld>
            <a:endParaRPr lang="en-US"/>
          </a:p>
        </p:txBody>
      </p:sp>
      <p:sp>
        <p:nvSpPr>
          <p:cNvPr id="7" name="TextBox 6">
            <a:extLst>
              <a:ext uri="{FF2B5EF4-FFF2-40B4-BE49-F238E27FC236}">
                <a16:creationId xmlns:a16="http://schemas.microsoft.com/office/drawing/2014/main" id="{141EC588-1395-4F3A-A6A9-C1C4E1514D61}"/>
              </a:ext>
            </a:extLst>
          </p:cNvPr>
          <p:cNvSpPr txBox="1"/>
          <p:nvPr/>
        </p:nvSpPr>
        <p:spPr>
          <a:xfrm>
            <a:off x="393896" y="160432"/>
            <a:ext cx="6376657" cy="646331"/>
          </a:xfrm>
          <a:prstGeom prst="rect">
            <a:avLst/>
          </a:prstGeom>
          <a:noFill/>
        </p:spPr>
        <p:txBody>
          <a:bodyPr wrap="square">
            <a:spAutoFit/>
          </a:bodyPr>
          <a:lstStyle/>
          <a:p>
            <a:r>
              <a:rPr lang="en-US" sz="3600" dirty="0">
                <a:solidFill>
                  <a:schemeClr val="accent1">
                    <a:lumMod val="40000"/>
                    <a:lumOff val="60000"/>
                  </a:schemeClr>
                </a:solidFill>
              </a:rPr>
              <a:t>Color Codes</a:t>
            </a:r>
            <a:endParaRPr lang="en-GB" sz="3600" dirty="0">
              <a:solidFill>
                <a:schemeClr val="accent1">
                  <a:lumMod val="40000"/>
                  <a:lumOff val="60000"/>
                </a:schemeClr>
              </a:solidFill>
            </a:endParaRPr>
          </a:p>
        </p:txBody>
      </p:sp>
    </p:spTree>
    <p:extLst>
      <p:ext uri="{BB962C8B-B14F-4D97-AF65-F5344CB8AC3E}">
        <p14:creationId xmlns:p14="http://schemas.microsoft.com/office/powerpoint/2010/main" val="24391429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B04CEAF-8E55-46A0-B9CB-228FC4FE32A8}"/>
              </a:ext>
            </a:extLst>
          </p:cNvPr>
          <p:cNvSpPr>
            <a:spLocks noGrp="1"/>
          </p:cNvSpPr>
          <p:nvPr>
            <p:ph type="sldNum" sz="quarter" idx="12"/>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400"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fld id="{50381EFF-E7EE-45B9-AF7D-136883013ECB}" type="slidenum">
              <a:rPr lang="ar-SA" altLang="en-US" smtClean="0"/>
              <a:pPr/>
              <a:t>36</a:t>
            </a:fld>
            <a:endParaRPr lang="en-US" altLang="en-US"/>
          </a:p>
        </p:txBody>
      </p:sp>
      <p:sp>
        <p:nvSpPr>
          <p:cNvPr id="25602" name="Rectangle 2">
            <a:extLst>
              <a:ext uri="{FF2B5EF4-FFF2-40B4-BE49-F238E27FC236}">
                <a16:creationId xmlns:a16="http://schemas.microsoft.com/office/drawing/2014/main" id="{1E66834B-2FB9-4C28-AAC1-FCC58069824A}"/>
              </a:ext>
            </a:extLst>
          </p:cNvPr>
          <p:cNvSpPr>
            <a:spLocks noGrp="1" noChangeArrowheads="1"/>
          </p:cNvSpPr>
          <p:nvPr>
            <p:ph type="title"/>
          </p:nvPr>
        </p:nvSpPr>
        <p:spPr>
          <a:solidFill>
            <a:srgbClr val="002060"/>
          </a:solidFill>
        </p:spPr>
        <p:txBody>
          <a:bodyPr/>
          <a:lstStyle/>
          <a:p>
            <a:r>
              <a:rPr lang="en-US" altLang="en-US" b="1" dirty="0">
                <a:solidFill>
                  <a:schemeClr val="accent1">
                    <a:lumMod val="40000"/>
                    <a:lumOff val="60000"/>
                  </a:schemeClr>
                </a:solidFill>
              </a:rPr>
              <a:t>Previewing Your Work</a:t>
            </a:r>
          </a:p>
        </p:txBody>
      </p:sp>
      <p:sp>
        <p:nvSpPr>
          <p:cNvPr id="25603" name="Rectangle 3">
            <a:extLst>
              <a:ext uri="{FF2B5EF4-FFF2-40B4-BE49-F238E27FC236}">
                <a16:creationId xmlns:a16="http://schemas.microsoft.com/office/drawing/2014/main" id="{FB398CD1-FC0B-44FE-9087-0E0E78A8569C}"/>
              </a:ext>
            </a:extLst>
          </p:cNvPr>
          <p:cNvSpPr>
            <a:spLocks noGrp="1" noChangeArrowheads="1"/>
          </p:cNvSpPr>
          <p:nvPr>
            <p:ph type="body" idx="1"/>
          </p:nvPr>
        </p:nvSpPr>
        <p:spPr>
          <a:xfrm>
            <a:off x="281354" y="1364566"/>
            <a:ext cx="8475785" cy="5205047"/>
          </a:xfrm>
          <a:noFill/>
        </p:spPr>
        <p:txBody>
          <a:bodyPr>
            <a:normAutofit fontScale="92500" lnSpcReduction="10000"/>
          </a:bodyPr>
          <a:lstStyle/>
          <a:p>
            <a:pPr algn="just"/>
            <a:r>
              <a:rPr lang="en-US" altLang="en-US" sz="2800" dirty="0"/>
              <a:t>Once you have created your basic starting document and set your document properties it is a good idea to save your file.</a:t>
            </a:r>
          </a:p>
          <a:p>
            <a:pPr algn="just"/>
            <a:r>
              <a:rPr lang="en-US" altLang="en-US" sz="2800" dirty="0"/>
              <a:t>To save a file, in </a:t>
            </a:r>
            <a:r>
              <a:rPr lang="en-US" altLang="en-US" sz="2800" dirty="0" err="1"/>
              <a:t>NotePad</a:t>
            </a:r>
            <a:r>
              <a:rPr lang="en-US" altLang="en-US" sz="2800" dirty="0"/>
              <a:t>, follow these steps:</a:t>
            </a:r>
          </a:p>
          <a:p>
            <a:pPr algn="just"/>
            <a:r>
              <a:rPr lang="en-US" altLang="en-US" sz="2800" dirty="0"/>
              <a:t>Locate and click on the menu called “File”.</a:t>
            </a:r>
          </a:p>
          <a:p>
            <a:pPr algn="just"/>
            <a:r>
              <a:rPr lang="en-US" altLang="en-US" sz="2800" dirty="0"/>
              <a:t>Select the option under File Menu labeled “Save As”.</a:t>
            </a:r>
          </a:p>
          <a:p>
            <a:pPr algn="just"/>
            <a:r>
              <a:rPr lang="en-US" altLang="en-US" sz="2800" dirty="0"/>
              <a:t>In the “File Name” text box, type in the entire name of your file (including the extension name .html).</a:t>
            </a: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Slide Number Placeholder 5">
            <a:extLst>
              <a:ext uri="{FF2B5EF4-FFF2-40B4-BE49-F238E27FC236}">
                <a16:creationId xmlns:a16="http://schemas.microsoft.com/office/drawing/2014/main" id="{44043760-D7AC-40C9-906A-4D479BCB8B42}"/>
              </a:ext>
            </a:extLst>
          </p:cNvPr>
          <p:cNvSpPr>
            <a:spLocks noGrp="1"/>
          </p:cNvSpPr>
          <p:nvPr>
            <p:ph type="sldNum" sz="quarter" idx="12"/>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400"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fld id="{50381EFF-E7EE-45B9-AF7D-136883013ECB}" type="slidenum">
              <a:rPr lang="ar-SA" altLang="en-US" smtClean="0"/>
              <a:pPr/>
              <a:t>37</a:t>
            </a:fld>
            <a:endParaRPr lang="en-US" altLang="en-US"/>
          </a:p>
        </p:txBody>
      </p:sp>
      <p:sp>
        <p:nvSpPr>
          <p:cNvPr id="26627" name="Rectangle 3">
            <a:extLst>
              <a:ext uri="{FF2B5EF4-FFF2-40B4-BE49-F238E27FC236}">
                <a16:creationId xmlns:a16="http://schemas.microsoft.com/office/drawing/2014/main" id="{9E5A2EE6-1FCC-4D59-9AE0-E5A107DD12C8}"/>
              </a:ext>
            </a:extLst>
          </p:cNvPr>
          <p:cNvSpPr>
            <a:spLocks noGrp="1" noChangeArrowheads="1"/>
          </p:cNvSpPr>
          <p:nvPr>
            <p:ph type="body" idx="1"/>
          </p:nvPr>
        </p:nvSpPr>
        <p:spPr>
          <a:gradFill>
            <a:gsLst>
              <a:gs pos="0">
                <a:schemeClr val="accent1">
                  <a:lumMod val="5000"/>
                  <a:lumOff val="95000"/>
                </a:schemeClr>
              </a:gs>
              <a:gs pos="7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r>
              <a:rPr lang="en-US" altLang="en-US" sz="2800" dirty="0"/>
              <a:t>To preview Your Work, open a web browser and do the following:</a:t>
            </a:r>
          </a:p>
          <a:p>
            <a:pPr marL="914400" lvl="1" indent="-457200">
              <a:lnSpc>
                <a:spcPct val="150000"/>
              </a:lnSpc>
              <a:buAutoNum type="arabicPeriod"/>
            </a:pPr>
            <a:r>
              <a:rPr lang="en-US" altLang="en-US" dirty="0"/>
              <a:t>Click on the menu labeled “File”.</a:t>
            </a:r>
          </a:p>
          <a:p>
            <a:pPr marL="914400" lvl="1" indent="-457200">
              <a:lnSpc>
                <a:spcPct val="150000"/>
              </a:lnSpc>
              <a:buAutoNum type="arabicPeriod"/>
            </a:pPr>
            <a:r>
              <a:rPr lang="en-US" altLang="en-US" dirty="0"/>
              <a:t>2. Locate the menu option, “Open”.</a:t>
            </a:r>
          </a:p>
          <a:p>
            <a:pPr marL="609600" indent="-609600">
              <a:buClr>
                <a:schemeClr val="bg1"/>
              </a:buClr>
              <a:buFont typeface="Wingdings" panose="05000000000000000000" pitchFamily="2" charset="2"/>
              <a:buNone/>
            </a:pPr>
            <a:endParaRPr lang="en-US" altLang="en-US" sz="2400" dirty="0"/>
          </a:p>
        </p:txBody>
      </p:sp>
      <p:graphicFrame>
        <p:nvGraphicFramePr>
          <p:cNvPr id="26628" name="Object 4">
            <a:extLst>
              <a:ext uri="{FF2B5EF4-FFF2-40B4-BE49-F238E27FC236}">
                <a16:creationId xmlns:a16="http://schemas.microsoft.com/office/drawing/2014/main" id="{BF6FDBC7-0960-4C54-93CA-6B9AC2F07F08}"/>
              </a:ext>
            </a:extLst>
          </p:cNvPr>
          <p:cNvGraphicFramePr>
            <a:graphicFrameLocks noChangeAspect="1"/>
          </p:cNvGraphicFramePr>
          <p:nvPr>
            <p:extLst>
              <p:ext uri="{D42A27DB-BD31-4B8C-83A1-F6EECF244321}">
                <p14:modId xmlns:p14="http://schemas.microsoft.com/office/powerpoint/2010/main" val="15632550"/>
              </p:ext>
            </p:extLst>
          </p:nvPr>
        </p:nvGraphicFramePr>
        <p:xfrm>
          <a:off x="2783059" y="4260166"/>
          <a:ext cx="3286125" cy="1628775"/>
        </p:xfrm>
        <a:graphic>
          <a:graphicData uri="http://schemas.openxmlformats.org/presentationml/2006/ole">
            <mc:AlternateContent xmlns:mc="http://schemas.openxmlformats.org/markup-compatibility/2006">
              <mc:Choice xmlns:v="urn:schemas-microsoft-com:vml" Requires="v">
                <p:oleObj spid="_x0000_s5151" name="Bitmap Image" r:id="rId3" imgW="3286080" imgH="1628640" progId="Paint.Picture">
                  <p:embed/>
                </p:oleObj>
              </mc:Choice>
              <mc:Fallback>
                <p:oleObj name="Bitmap Image" r:id="rId3" imgW="3286080" imgH="1628640" progId="Paint.Picture">
                  <p:embed/>
                  <p:pic>
                    <p:nvPicPr>
                      <p:cNvPr id="26628" name="Object 4">
                        <a:extLst>
                          <a:ext uri="{FF2B5EF4-FFF2-40B4-BE49-F238E27FC236}">
                            <a16:creationId xmlns:a16="http://schemas.microsoft.com/office/drawing/2014/main" id="{BF6FDBC7-0960-4C54-93CA-6B9AC2F07F08}"/>
                          </a:ext>
                        </a:extLst>
                      </p:cNvPr>
                      <p:cNvPicPr>
                        <a:picLocks noChangeAspect="1" noChangeArrowheads="1"/>
                      </p:cNvPicPr>
                      <p:nvPr/>
                    </p:nvPicPr>
                    <p:blipFill>
                      <a:blip r:embed="rId4"/>
                      <a:srcRect/>
                      <a:stretch>
                        <a:fillRect/>
                      </a:stretch>
                    </p:blipFill>
                    <p:spPr bwMode="auto">
                      <a:xfrm>
                        <a:off x="2783059" y="4260166"/>
                        <a:ext cx="3286125" cy="162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6" name="TextBox 5">
            <a:extLst>
              <a:ext uri="{FF2B5EF4-FFF2-40B4-BE49-F238E27FC236}">
                <a16:creationId xmlns:a16="http://schemas.microsoft.com/office/drawing/2014/main" id="{B9729530-FD1E-436A-ACF5-09B36B23DC9D}"/>
              </a:ext>
            </a:extLst>
          </p:cNvPr>
          <p:cNvSpPr txBox="1"/>
          <p:nvPr/>
        </p:nvSpPr>
        <p:spPr>
          <a:xfrm>
            <a:off x="323556" y="149540"/>
            <a:ext cx="8159262" cy="646331"/>
          </a:xfrm>
          <a:prstGeom prst="rect">
            <a:avLst/>
          </a:prstGeom>
          <a:noFill/>
        </p:spPr>
        <p:txBody>
          <a:bodyPr wrap="square">
            <a:spAutoFit/>
          </a:bodyPr>
          <a:lstStyle/>
          <a:p>
            <a:r>
              <a:rPr lang="en-US" altLang="en-US" sz="3600" dirty="0">
                <a:solidFill>
                  <a:schemeClr val="accent1">
                    <a:lumMod val="40000"/>
                    <a:lumOff val="60000"/>
                  </a:schemeClr>
                </a:solidFill>
              </a:rPr>
              <a:t>Edit, Save and View Cycle</a:t>
            </a:r>
            <a:endParaRPr lang="en-GB" sz="3600" dirty="0">
              <a:solidFill>
                <a:schemeClr val="accent1">
                  <a:lumMod val="40000"/>
                  <a:lumOff val="60000"/>
                </a:schemeClr>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926D21B-217B-47BE-AE94-E50FAC35BF91}"/>
              </a:ext>
            </a:extLst>
          </p:cNvPr>
          <p:cNvSpPr>
            <a:spLocks noGrp="1"/>
          </p:cNvSpPr>
          <p:nvPr>
            <p:ph type="sldNum" sz="quarter" idx="12"/>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400"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fld id="{50381EFF-E7EE-45B9-AF7D-136883013ECB}" type="slidenum">
              <a:rPr lang="ar-SA" altLang="en-US" smtClean="0"/>
              <a:pPr/>
              <a:t>38</a:t>
            </a:fld>
            <a:endParaRPr lang="en-US" altLang="en-US"/>
          </a:p>
        </p:txBody>
      </p:sp>
      <p:sp>
        <p:nvSpPr>
          <p:cNvPr id="27651" name="Rectangle 3">
            <a:extLst>
              <a:ext uri="{FF2B5EF4-FFF2-40B4-BE49-F238E27FC236}">
                <a16:creationId xmlns:a16="http://schemas.microsoft.com/office/drawing/2014/main" id="{14E8EAAE-90C0-4D75-8518-CE70F63DFFC2}"/>
              </a:ext>
            </a:extLst>
          </p:cNvPr>
          <p:cNvSpPr>
            <a:spLocks noGrp="1" noChangeArrowheads="1"/>
          </p:cNvSpPr>
          <p:nvPr>
            <p:ph type="body" idx="1"/>
          </p:nvPr>
        </p:nvSpPr>
        <p:spPr>
          <a:xfrm>
            <a:off x="407963" y="1420838"/>
            <a:ext cx="8328073" cy="4521176"/>
          </a:xfrm>
          <a:noFill/>
        </p:spPr>
        <p:txBody>
          <a:bodyPr>
            <a:normAutofit/>
          </a:bodyPr>
          <a:lstStyle/>
          <a:p>
            <a:pPr algn="just"/>
            <a:r>
              <a:rPr lang="en-US" altLang="en-US" dirty="0"/>
              <a:t>In the “Open” dialog box, click on the “Browse” button and locate your web document.</a:t>
            </a:r>
          </a:p>
          <a:p>
            <a:pPr algn="just"/>
            <a:r>
              <a:rPr lang="en-US" altLang="en-US" dirty="0"/>
              <a:t>Click “OK” once you have selected your file.</a:t>
            </a:r>
          </a:p>
          <a:p>
            <a:pPr algn="just"/>
            <a:r>
              <a:rPr lang="en-US" altLang="en-US" dirty="0"/>
              <a:t>The web browser will load the same document but with the new revisions. This process is the Edit, Save and View Cycle.</a:t>
            </a:r>
          </a:p>
          <a:p>
            <a:pPr marL="609600" indent="-609600">
              <a:buClr>
                <a:schemeClr val="bg1"/>
              </a:buClr>
              <a:buFont typeface="Wingdings" panose="05000000000000000000" pitchFamily="2" charset="2"/>
              <a:buAutoNum type="arabicPeriod" startAt="4"/>
            </a:pPr>
            <a:endParaRPr lang="en-US" altLang="en-US" sz="2800" dirty="0"/>
          </a:p>
          <a:p>
            <a:pPr marL="609600" indent="-609600">
              <a:buClr>
                <a:schemeClr val="bg1"/>
              </a:buClr>
              <a:buFont typeface="Wingdings" panose="05000000000000000000" pitchFamily="2" charset="2"/>
              <a:buNone/>
            </a:pPr>
            <a:endParaRPr lang="en-US" altLang="en-US" sz="2400" dirty="0"/>
          </a:p>
        </p:txBody>
      </p:sp>
      <p:sp>
        <p:nvSpPr>
          <p:cNvPr id="7" name="Title 6">
            <a:extLst>
              <a:ext uri="{FF2B5EF4-FFF2-40B4-BE49-F238E27FC236}">
                <a16:creationId xmlns:a16="http://schemas.microsoft.com/office/drawing/2014/main" id="{F4FB7ED2-A6A4-43BA-9742-40E5518DDBE1}"/>
              </a:ext>
            </a:extLst>
          </p:cNvPr>
          <p:cNvSpPr txBox="1">
            <a:spLocks noGrp="1"/>
          </p:cNvSpPr>
          <p:nvPr>
            <p:ph type="title"/>
          </p:nvPr>
        </p:nvSpPr>
        <p:spPr>
          <a:xfrm>
            <a:off x="361950" y="0"/>
            <a:ext cx="8782050" cy="1041400"/>
          </a:xfrm>
          <a:prstGeom prst="rect">
            <a:avLst/>
          </a:prstGeom>
          <a:noFill/>
        </p:spPr>
        <p:txBody>
          <a:bodyPr wrap="square">
            <a:spAutoFit/>
          </a:bodyPr>
          <a:lstStyle/>
          <a:p>
            <a:r>
              <a:rPr lang="en-US" altLang="en-US" sz="3600" dirty="0">
                <a:solidFill>
                  <a:schemeClr val="accent1">
                    <a:lumMod val="40000"/>
                    <a:lumOff val="60000"/>
                  </a:schemeClr>
                </a:solidFill>
              </a:rPr>
              <a:t>Edit, Save and View Cycle</a:t>
            </a:r>
            <a:endParaRPr lang="en-GB" sz="3600" dirty="0">
              <a:solidFill>
                <a:schemeClr val="accent1">
                  <a:lumMod val="40000"/>
                  <a:lumOff val="60000"/>
                </a:schemeClr>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D8CFF7-DF4F-466D-8A9A-8E2878577EFD}"/>
              </a:ext>
            </a:extLst>
          </p:cNvPr>
          <p:cNvSpPr>
            <a:spLocks noGrp="1"/>
          </p:cNvSpPr>
          <p:nvPr>
            <p:ph type="title"/>
          </p:nvPr>
        </p:nvSpPr>
        <p:spPr>
          <a:xfrm>
            <a:off x="358485" y="1122363"/>
            <a:ext cx="3017520" cy="3204134"/>
          </a:xfrm>
        </p:spPr>
        <p:txBody>
          <a:bodyPr vert="horz" lIns="91440" tIns="45720" rIns="91440" bIns="45720" rtlCol="0" anchor="b">
            <a:normAutofit/>
          </a:bodyPr>
          <a:lstStyle/>
          <a:p>
            <a:r>
              <a:rPr lang="en-US" sz="4200" kern="1200">
                <a:solidFill>
                  <a:schemeClr val="tx1"/>
                </a:solidFill>
                <a:latin typeface="+mj-lt"/>
                <a:ea typeface="+mj-ea"/>
                <a:cs typeface="+mj-cs"/>
              </a:rPr>
              <a:t>Main colours</a:t>
            </a:r>
          </a:p>
        </p:txBody>
      </p:sp>
      <p:sp>
        <p:nvSpPr>
          <p:cNvPr id="75" name="Rectangle 7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1653"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7" name="Rectangle 7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4546920"/>
            <a:ext cx="30175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208900" name="Picture 4" descr="RGB"/>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48456" y="785987"/>
            <a:ext cx="5134772" cy="5134772"/>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6" name="Slide Number Placeholder 5"/>
          <p:cNvSpPr>
            <a:spLocks noGrp="1"/>
          </p:cNvSpPr>
          <p:nvPr>
            <p:ph type="sldNum" sz="quarter" idx="4294967295"/>
          </p:nvPr>
        </p:nvSpPr>
        <p:spPr>
          <a:xfrm>
            <a:off x="7444739" y="6356350"/>
            <a:ext cx="1340774" cy="365125"/>
          </a:xfrm>
          <a:prstGeom prst="rect">
            <a:avLst/>
          </a:prstGeom>
        </p:spPr>
        <p:txBody>
          <a:bodyPr vert="horz" lIns="91440" tIns="45720" rIns="91440" bIns="45720" rtlCol="0" anchor="ctr">
            <a:normAutofit/>
          </a:bodyP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fld id="{523615CE-DD1B-4805-9D7A-353983F7D44B}" type="slidenum">
              <a:rPr lang="en-US" sz="1000">
                <a:solidFill>
                  <a:schemeClr val="tx1">
                    <a:lumMod val="50000"/>
                    <a:lumOff val="50000"/>
                  </a:schemeClr>
                </a:solidFill>
              </a:rPr>
              <a:pPr>
                <a:spcAft>
                  <a:spcPts val="600"/>
                </a:spcAft>
              </a:pPr>
              <a:t>39</a:t>
            </a:fld>
            <a:endParaRPr lang="en-US" sz="1000">
              <a:solidFill>
                <a:schemeClr val="tx1">
                  <a:lumMod val="50000"/>
                  <a:lumOff val="50000"/>
                </a:schemeClr>
              </a:solidFill>
            </a:endParaRPr>
          </a:p>
        </p:txBody>
      </p:sp>
    </p:spTree>
    <p:extLst>
      <p:ext uri="{BB962C8B-B14F-4D97-AF65-F5344CB8AC3E}">
        <p14:creationId xmlns:p14="http://schemas.microsoft.com/office/powerpoint/2010/main" val="1599473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6F745-5C56-43E8-824E-C9E2DB579988}"/>
              </a:ext>
            </a:extLst>
          </p:cNvPr>
          <p:cNvSpPr>
            <a:spLocks noGrp="1"/>
          </p:cNvSpPr>
          <p:nvPr>
            <p:ph type="title"/>
          </p:nvPr>
        </p:nvSpPr>
        <p:spPr/>
        <p:txBody>
          <a:bodyPr/>
          <a:lstStyle/>
          <a:p>
            <a:r>
              <a:rPr lang="en-US" b="0" i="0" dirty="0">
                <a:solidFill>
                  <a:schemeClr val="bg1"/>
                </a:solidFill>
                <a:effectLst/>
              </a:rPr>
              <a:t>Do you realize ?</a:t>
            </a:r>
            <a:endParaRPr lang="en-GB" dirty="0">
              <a:solidFill>
                <a:schemeClr val="bg1"/>
              </a:solidFill>
            </a:endParaRPr>
          </a:p>
        </p:txBody>
      </p:sp>
      <p:sp>
        <p:nvSpPr>
          <p:cNvPr id="3" name="Content Placeholder 2">
            <a:extLst>
              <a:ext uri="{FF2B5EF4-FFF2-40B4-BE49-F238E27FC236}">
                <a16:creationId xmlns:a16="http://schemas.microsoft.com/office/drawing/2014/main" id="{15622EFF-005E-42E9-8486-850375038D26}"/>
              </a:ext>
            </a:extLst>
          </p:cNvPr>
          <p:cNvSpPr>
            <a:spLocks noGrp="1"/>
          </p:cNvSpPr>
          <p:nvPr>
            <p:ph idx="1"/>
          </p:nvPr>
        </p:nvSpPr>
        <p:spPr>
          <a:xfrm>
            <a:off x="361951" y="1295400"/>
            <a:ext cx="8430358" cy="5400675"/>
          </a:xfrm>
        </p:spPr>
        <p:txBody>
          <a:bodyPr/>
          <a:lstStyle/>
          <a:p>
            <a:pPr algn="just"/>
            <a:r>
              <a:rPr lang="en-US" b="0" i="0" dirty="0">
                <a:effectLst/>
              </a:rPr>
              <a:t>Do you realize that the only functionality of a web application that the user directly interacts with is through the web page? Implement it poorly and, to the user, the server-side becomes irrelevant! </a:t>
            </a:r>
          </a:p>
          <a:p>
            <a:pPr algn="just"/>
            <a:r>
              <a:rPr lang="en-US" b="0" i="0" dirty="0">
                <a:effectLst/>
              </a:rPr>
              <a:t>Today’s user expects a lot out of the web page: it has to load fast, expose the desired service, and be comfortable to view on all devices: from a desktop computers to tablets and mobile phones.</a:t>
            </a:r>
            <a:endParaRPr lang="en-GB" dirty="0"/>
          </a:p>
        </p:txBody>
      </p:sp>
    </p:spTree>
    <p:extLst>
      <p:ext uri="{BB962C8B-B14F-4D97-AF65-F5344CB8AC3E}">
        <p14:creationId xmlns:p14="http://schemas.microsoft.com/office/powerpoint/2010/main" val="40114321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9900458" y="6459785"/>
            <a:ext cx="131202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40</a:t>
            </a:fld>
            <a:endParaRPr lang="en-US"/>
          </a:p>
        </p:txBody>
      </p:sp>
      <p:pic>
        <p:nvPicPr>
          <p:cNvPr id="203780" name="Picture 4" descr="rgb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146" y="1860342"/>
            <a:ext cx="4481513" cy="4152900"/>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3BD920B-38BD-4C16-91E1-B02D6678E161}"/>
              </a:ext>
            </a:extLst>
          </p:cNvPr>
          <p:cNvSpPr txBox="1"/>
          <p:nvPr/>
        </p:nvSpPr>
        <p:spPr>
          <a:xfrm>
            <a:off x="323557" y="184025"/>
            <a:ext cx="6132670" cy="646331"/>
          </a:xfrm>
          <a:prstGeom prst="rect">
            <a:avLst/>
          </a:prstGeom>
          <a:noFill/>
        </p:spPr>
        <p:txBody>
          <a:bodyPr wrap="square">
            <a:spAutoFit/>
          </a:bodyPr>
          <a:lstStyle/>
          <a:p>
            <a:r>
              <a:rPr lang="en-GB" sz="3600" dirty="0">
                <a:solidFill>
                  <a:schemeClr val="accent1">
                    <a:lumMod val="40000"/>
                    <a:lumOff val="60000"/>
                  </a:schemeClr>
                </a:solidFill>
              </a:rPr>
              <a:t>RGB Colour  Model</a:t>
            </a:r>
            <a:endParaRPr lang="en-GB" sz="3600" dirty="0">
              <a:solidFill>
                <a:schemeClr val="accent1">
                  <a:lumMod val="40000"/>
                  <a:lumOff val="60000"/>
                </a:schemeClr>
              </a:solidFill>
              <a:latin typeface="Times New Roman" panose="02020603050405020304" pitchFamily="18" charset="0"/>
            </a:endParaRPr>
          </a:p>
        </p:txBody>
      </p:sp>
    </p:spTree>
    <p:extLst>
      <p:ext uri="{BB962C8B-B14F-4D97-AF65-F5344CB8AC3E}">
        <p14:creationId xmlns:p14="http://schemas.microsoft.com/office/powerpoint/2010/main" val="964014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9900458" y="6459785"/>
            <a:ext cx="1312025" cy="365125"/>
          </a:xfrm>
          <a:prstGeom prst="rect">
            <a:avLst/>
          </a:prstGeom>
        </p:spPr>
        <p:txBody>
          <a:bodyPr vert="horz" lIns="91440" tIns="45720" rIns="91440" bIns="45720" rtlCol="0" anchor="ctr"/>
          <a:lstStyle>
            <a:defPPr>
              <a:defRPr lang="en-US"/>
            </a:defPPr>
            <a:lvl1pPr marL="0" algn="r" defTabSz="914400" rtl="0" eaLnBrk="1" latinLnBrk="0" hangingPunct="1">
              <a:defRPr sz="105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23615CE-DD1B-4805-9D7A-353983F7D44B}" type="slidenum">
              <a:rPr lang="en-US" smtClean="0"/>
              <a:pPr/>
              <a:t>41</a:t>
            </a:fld>
            <a:endParaRPr lang="en-US"/>
          </a:p>
        </p:txBody>
      </p:sp>
      <p:graphicFrame>
        <p:nvGraphicFramePr>
          <p:cNvPr id="205829" name="Object 5"/>
          <p:cNvGraphicFramePr>
            <a:graphicFrameLocks noChangeAspect="1"/>
          </p:cNvGraphicFramePr>
          <p:nvPr>
            <p:extLst>
              <p:ext uri="{D42A27DB-BD31-4B8C-83A1-F6EECF244321}">
                <p14:modId xmlns:p14="http://schemas.microsoft.com/office/powerpoint/2010/main" val="3127727525"/>
              </p:ext>
            </p:extLst>
          </p:nvPr>
        </p:nvGraphicFramePr>
        <p:xfrm>
          <a:off x="1356653" y="1971236"/>
          <a:ext cx="6400800" cy="3886200"/>
        </p:xfrm>
        <a:graphic>
          <a:graphicData uri="http://schemas.openxmlformats.org/presentationml/2006/ole">
            <mc:AlternateContent xmlns:mc="http://schemas.openxmlformats.org/markup-compatibility/2006">
              <mc:Choice xmlns:v="urn:schemas-microsoft-com:vml" Requires="v">
                <p:oleObj spid="_x0000_s1060" name="Bitmap Image" r:id="rId3" imgW="5180952" imgH="2610214" progId="Paint.Picture">
                  <p:embed/>
                </p:oleObj>
              </mc:Choice>
              <mc:Fallback>
                <p:oleObj name="Bitmap Image" r:id="rId3" imgW="5180952" imgH="2610214" progId="Paint.Picture">
                  <p:embed/>
                  <p:pic>
                    <p:nvPicPr>
                      <p:cNvPr id="205829"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6653" y="1971236"/>
                        <a:ext cx="6400800"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 name="Title 1">
            <a:extLst>
              <a:ext uri="{FF2B5EF4-FFF2-40B4-BE49-F238E27FC236}">
                <a16:creationId xmlns:a16="http://schemas.microsoft.com/office/drawing/2014/main" id="{6E3F1308-DC62-44FF-A19E-DB1C433D9B4A}"/>
              </a:ext>
            </a:extLst>
          </p:cNvPr>
          <p:cNvSpPr>
            <a:spLocks noGrp="1"/>
          </p:cNvSpPr>
          <p:nvPr>
            <p:ph type="title"/>
          </p:nvPr>
        </p:nvSpPr>
        <p:spPr/>
        <p:txBody>
          <a:bodyPr/>
          <a:lstStyle/>
          <a:p>
            <a:r>
              <a:rPr lang="en-GB" b="1" dirty="0">
                <a:solidFill>
                  <a:schemeClr val="accent1">
                    <a:lumMod val="40000"/>
                    <a:lumOff val="60000"/>
                  </a:schemeClr>
                </a:solidFill>
              </a:rPr>
              <a:t>Basic Colours</a:t>
            </a:r>
            <a:endParaRPr lang="en-GB" dirty="0">
              <a:solidFill>
                <a:schemeClr val="accent1">
                  <a:lumMod val="40000"/>
                  <a:lumOff val="60000"/>
                </a:schemeClr>
              </a:solidFill>
            </a:endParaRPr>
          </a:p>
        </p:txBody>
      </p:sp>
    </p:spTree>
    <p:extLst>
      <p:ext uri="{BB962C8B-B14F-4D97-AF65-F5344CB8AC3E}">
        <p14:creationId xmlns:p14="http://schemas.microsoft.com/office/powerpoint/2010/main" val="16573441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206" y="0"/>
            <a:ext cx="8782050" cy="801857"/>
          </a:xfrm>
        </p:spPr>
        <p:txBody>
          <a:bodyPr>
            <a:normAutofit fontScale="90000"/>
          </a:bodyPr>
          <a:lstStyle/>
          <a:p>
            <a:br>
              <a:rPr lang="en-US" dirty="0"/>
            </a:br>
            <a:br>
              <a:rPr lang="en-US" dirty="0"/>
            </a:br>
            <a:r>
              <a:rPr lang="en-US" dirty="0"/>
              <a:t>Work with HTML documents in </a:t>
            </a:r>
            <a:r>
              <a:rPr lang="en-US" dirty="0" err="1"/>
              <a:t>TextEdit</a:t>
            </a:r>
            <a:r>
              <a:rPr lang="en-US" dirty="0"/>
              <a:t> on Mac</a:t>
            </a:r>
            <a:br>
              <a:rPr lang="en-US" dirty="0"/>
            </a:br>
            <a:endParaRPr lang="en-US" dirty="0"/>
          </a:p>
        </p:txBody>
      </p:sp>
      <p:sp>
        <p:nvSpPr>
          <p:cNvPr id="3" name="Content Placeholder 2"/>
          <p:cNvSpPr>
            <a:spLocks noGrp="1"/>
          </p:cNvSpPr>
          <p:nvPr>
            <p:ph idx="1"/>
          </p:nvPr>
        </p:nvSpPr>
        <p:spPr>
          <a:xfrm>
            <a:off x="361951" y="1295400"/>
            <a:ext cx="8416290" cy="5400675"/>
          </a:xfrm>
        </p:spPr>
        <p:txBody>
          <a:bodyPr>
            <a:normAutofit/>
          </a:bodyPr>
          <a:lstStyle/>
          <a:p>
            <a:pPr algn="just">
              <a:buFont typeface="Arial" panose="020B0604020202020204" pitchFamily="34" charset="0"/>
              <a:buChar char="•"/>
            </a:pPr>
            <a:r>
              <a:rPr lang="en-US" dirty="0"/>
              <a:t>In the TextEdit app  on your Mac, choose File &gt; New, then choose Format &gt; Make Plain Text.</a:t>
            </a:r>
          </a:p>
          <a:p>
            <a:pPr algn="just">
              <a:buFont typeface="Arial" panose="020B0604020202020204" pitchFamily="34" charset="0"/>
              <a:buChar char="•"/>
            </a:pPr>
            <a:r>
              <a:rPr lang="en-US" dirty="0"/>
              <a:t>Enter the HTML code.</a:t>
            </a:r>
          </a:p>
          <a:p>
            <a:pPr algn="just">
              <a:buFont typeface="Arial" panose="020B0604020202020204" pitchFamily="34" charset="0"/>
              <a:buChar char="•"/>
            </a:pPr>
            <a:r>
              <a:rPr lang="en-US" dirty="0"/>
              <a:t>Choose File &gt; Save, type a name followed by the extension .html (for example, enter index.html), then click Save.</a:t>
            </a:r>
          </a:p>
          <a:p>
            <a:pPr algn="just">
              <a:buFont typeface="Arial" panose="020B0604020202020204" pitchFamily="34" charset="0"/>
              <a:buChar char="•"/>
            </a:pPr>
            <a:r>
              <a:rPr lang="en-US" dirty="0"/>
              <a:t>When prompted about the extension to use, click “Use .html”.</a:t>
            </a:r>
          </a:p>
        </p:txBody>
      </p:sp>
    </p:spTree>
    <p:extLst>
      <p:ext uri="{BB962C8B-B14F-4D97-AF65-F5344CB8AC3E}">
        <p14:creationId xmlns:p14="http://schemas.microsoft.com/office/powerpoint/2010/main" val="31754032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View an HTML document</a:t>
            </a:r>
          </a:p>
        </p:txBody>
      </p:sp>
      <p:sp>
        <p:nvSpPr>
          <p:cNvPr id="3" name="Content Placeholder 2"/>
          <p:cNvSpPr>
            <a:spLocks noGrp="1"/>
          </p:cNvSpPr>
          <p:nvPr>
            <p:ph idx="1"/>
          </p:nvPr>
        </p:nvSpPr>
        <p:spPr>
          <a:xfrm>
            <a:off x="361951" y="1295400"/>
            <a:ext cx="8416290" cy="5400675"/>
          </a:xfrm>
        </p:spPr>
        <p:txBody>
          <a:bodyPr/>
          <a:lstStyle/>
          <a:p>
            <a:pPr algn="just"/>
            <a:r>
              <a:rPr lang="en-US" dirty="0"/>
              <a:t>In the TextEdit app  on your Mac, choose TextEdit &gt; Preferences, then click Open and Save.</a:t>
            </a:r>
          </a:p>
          <a:p>
            <a:pPr algn="just"/>
            <a:r>
              <a:rPr lang="en-US" dirty="0"/>
              <a:t>Select “Display HTML files as HTML code instead of formatted text”.</a:t>
            </a:r>
          </a:p>
        </p:txBody>
      </p:sp>
    </p:spTree>
    <p:extLst>
      <p:ext uri="{BB962C8B-B14F-4D97-AF65-F5344CB8AC3E}">
        <p14:creationId xmlns:p14="http://schemas.microsoft.com/office/powerpoint/2010/main" val="34348327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Change how HTML files are saved</a:t>
            </a:r>
          </a:p>
        </p:txBody>
      </p:sp>
      <p:sp>
        <p:nvSpPr>
          <p:cNvPr id="3" name="Content Placeholder 2"/>
          <p:cNvSpPr>
            <a:spLocks noGrp="1"/>
          </p:cNvSpPr>
          <p:nvPr>
            <p:ph idx="1"/>
          </p:nvPr>
        </p:nvSpPr>
        <p:spPr>
          <a:xfrm>
            <a:off x="361951" y="1295400"/>
            <a:ext cx="8416290" cy="5400675"/>
          </a:xfrm>
        </p:spPr>
        <p:txBody>
          <a:bodyPr>
            <a:normAutofit/>
          </a:bodyPr>
          <a:lstStyle/>
          <a:p>
            <a:pPr algn="just"/>
            <a:r>
              <a:rPr lang="en-US" dirty="0"/>
              <a:t>Set preferences that affect how HTML files are saved in TextEdit.</a:t>
            </a:r>
          </a:p>
          <a:p>
            <a:pPr algn="just"/>
            <a:r>
              <a:rPr lang="en-US" dirty="0"/>
              <a:t>In the TextEdit app  on your Mac, choose TextEdit &gt; Preferences, then click Open and Save.</a:t>
            </a:r>
          </a:p>
          <a:p>
            <a:pPr algn="just"/>
            <a:r>
              <a:rPr lang="en-US" dirty="0"/>
              <a:t>Below HTML Saving Options, choose a document type, a style setting for CSS and an encoding.</a:t>
            </a:r>
          </a:p>
        </p:txBody>
      </p:sp>
    </p:spTree>
    <p:extLst>
      <p:ext uri="{BB962C8B-B14F-4D97-AF65-F5344CB8AC3E}">
        <p14:creationId xmlns:p14="http://schemas.microsoft.com/office/powerpoint/2010/main" val="15706558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Change how HTML files are saved</a:t>
            </a:r>
          </a:p>
        </p:txBody>
      </p:sp>
      <p:sp>
        <p:nvSpPr>
          <p:cNvPr id="3" name="Content Placeholder 2"/>
          <p:cNvSpPr>
            <a:spLocks noGrp="1"/>
          </p:cNvSpPr>
          <p:nvPr>
            <p:ph idx="1"/>
          </p:nvPr>
        </p:nvSpPr>
        <p:spPr>
          <a:xfrm>
            <a:off x="361950" y="1295400"/>
            <a:ext cx="8388155" cy="5400675"/>
          </a:xfrm>
        </p:spPr>
        <p:txBody>
          <a:bodyPr>
            <a:normAutofit/>
          </a:bodyPr>
          <a:lstStyle/>
          <a:p>
            <a:pPr algn="just"/>
            <a:r>
              <a:rPr lang="en-US" dirty="0"/>
              <a:t>Select “Preserve white space” to include code that preserves blank areas in documents.</a:t>
            </a:r>
          </a:p>
          <a:p>
            <a:pPr algn="just"/>
            <a:r>
              <a:rPr lang="en-US" dirty="0"/>
              <a:t>If you open an HTML file and don’t see the code, </a:t>
            </a:r>
            <a:r>
              <a:rPr lang="en-US" dirty="0" err="1"/>
              <a:t>TextEdit</a:t>
            </a:r>
            <a:r>
              <a:rPr lang="en-US" dirty="0"/>
              <a:t> is displaying the file the same way a browser would (as formatted text).</a:t>
            </a:r>
          </a:p>
        </p:txBody>
      </p:sp>
    </p:spTree>
    <p:extLst>
      <p:ext uri="{BB962C8B-B14F-4D97-AF65-F5344CB8AC3E}">
        <p14:creationId xmlns:p14="http://schemas.microsoft.com/office/powerpoint/2010/main" val="333706969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702" name="Rectangle 72">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5659" y="321732"/>
            <a:ext cx="5293730" cy="1964266"/>
          </a:xfrm>
          <a:prstGeom prst="rect">
            <a:avLst/>
          </a:prstGeom>
          <a:solidFill>
            <a:srgbClr val="765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393192" y="516804"/>
            <a:ext cx="4945641" cy="1625210"/>
          </a:xfrm>
        </p:spPr>
        <p:txBody>
          <a:bodyPr>
            <a:normAutofit/>
          </a:bodyPr>
          <a:lstStyle/>
          <a:p>
            <a:r>
              <a:rPr lang="en-US" dirty="0">
                <a:solidFill>
                  <a:srgbClr val="FFFFFF"/>
                </a:solidFill>
              </a:rPr>
              <a:t>NetBeans</a:t>
            </a:r>
          </a:p>
        </p:txBody>
      </p:sp>
      <p:sp>
        <p:nvSpPr>
          <p:cNvPr id="29703" name="Rectangle 74">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6888" y="2432305"/>
            <a:ext cx="5292501"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700" name="Picture 4" descr="best html editor for macos 10.14"/>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5058" y="2762673"/>
            <a:ext cx="4934932" cy="3442115"/>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50991" y="321732"/>
            <a:ext cx="3251710"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5697415" y="253218"/>
            <a:ext cx="3151162" cy="6428935"/>
          </a:xfrm>
        </p:spPr>
        <p:txBody>
          <a:bodyPr anchor="ctr">
            <a:normAutofit/>
          </a:bodyPr>
          <a:lstStyle/>
          <a:p>
            <a:pPr marL="0" indent="0" algn="just">
              <a:lnSpc>
                <a:spcPct val="140000"/>
              </a:lnSpc>
              <a:buNone/>
            </a:pPr>
            <a:r>
              <a:rPr lang="en-US" sz="2000" dirty="0">
                <a:solidFill>
                  <a:srgbClr val="FFFFFF"/>
                </a:solidFill>
              </a:rPr>
              <a:t>NetBeans is an open source IDE is used for developing software applications by developers. It can read and edit texts in HTML. PHP, C++ and a few more. It provides an intuitive user interface for macOS users and comes with customized key-bindings. Interestingly, it supports Git and management of source codes.</a:t>
            </a:r>
            <a:endParaRPr lang="en-US" sz="1600" dirty="0">
              <a:solidFill>
                <a:srgbClr val="FFFFFF"/>
              </a:solidFill>
            </a:endParaRPr>
          </a:p>
        </p:txBody>
      </p:sp>
    </p:spTree>
    <p:extLst>
      <p:ext uri="{BB962C8B-B14F-4D97-AF65-F5344CB8AC3E}">
        <p14:creationId xmlns:p14="http://schemas.microsoft.com/office/powerpoint/2010/main" val="7493812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Sublime Text 2</a:t>
            </a:r>
            <a:endParaRPr lang="en-US" dirty="0"/>
          </a:p>
        </p:txBody>
      </p:sp>
      <p:sp>
        <p:nvSpPr>
          <p:cNvPr id="3" name="Content Placeholder 2"/>
          <p:cNvSpPr>
            <a:spLocks noGrp="1"/>
          </p:cNvSpPr>
          <p:nvPr>
            <p:ph idx="1"/>
          </p:nvPr>
        </p:nvSpPr>
        <p:spPr>
          <a:xfrm>
            <a:off x="126610" y="1295400"/>
            <a:ext cx="8707902" cy="5400675"/>
          </a:xfrm>
        </p:spPr>
        <p:txBody>
          <a:bodyPr>
            <a:normAutofit fontScale="92500"/>
          </a:bodyPr>
          <a:lstStyle/>
          <a:p>
            <a:pPr algn="just"/>
            <a:r>
              <a:rPr lang="en-US" u="sng" dirty="0">
                <a:hlinkClick r:id="rId2"/>
              </a:rPr>
              <a:t>Sublime Text 2</a:t>
            </a:r>
            <a:r>
              <a:rPr lang="en-US" dirty="0"/>
              <a:t> is the favorite of developers, because it can easily be completely customized to one’s own needs by using a JSON file. Moreover, there are several extensions to “stretch” the editor with. For example, a must-have extension is </a:t>
            </a:r>
            <a:r>
              <a:rPr lang="en-US" u="sng" dirty="0">
                <a:hlinkClick r:id="rId3"/>
              </a:rPr>
              <a:t>Package Control</a:t>
            </a:r>
            <a:r>
              <a:rPr lang="en-US" dirty="0"/>
              <a:t>, which you can use to easily find and install extensions and plug-ins from right within the editor. To describe the full extent of features of Sublime Text 2 is rather difficult, as it can do, through its plug-ins and extensions, basically anything you need it to do.</a:t>
            </a:r>
          </a:p>
        </p:txBody>
      </p:sp>
    </p:spTree>
    <p:extLst>
      <p:ext uri="{BB962C8B-B14F-4D97-AF65-F5344CB8AC3E}">
        <p14:creationId xmlns:p14="http://schemas.microsoft.com/office/powerpoint/2010/main" val="16958007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Brackets</a:t>
            </a:r>
            <a:endParaRPr lang="en-US" dirty="0"/>
          </a:p>
        </p:txBody>
      </p:sp>
      <p:sp>
        <p:nvSpPr>
          <p:cNvPr id="3" name="Content Placeholder 2"/>
          <p:cNvSpPr>
            <a:spLocks noGrp="1"/>
          </p:cNvSpPr>
          <p:nvPr>
            <p:ph idx="1"/>
          </p:nvPr>
        </p:nvSpPr>
        <p:spPr>
          <a:xfrm>
            <a:off x="361951" y="1295400"/>
            <a:ext cx="8416290" cy="5400675"/>
          </a:xfrm>
        </p:spPr>
        <p:txBody>
          <a:bodyPr/>
          <a:lstStyle/>
          <a:p>
            <a:pPr algn="just"/>
            <a:r>
              <a:rPr lang="en-US" dirty="0"/>
              <a:t>Brackets is a modern open source editor with several extremely interesting features. For example, when used in combination with Adobe Creative Cloud Extract (=preview) it can read design data such as colors, types, histories etc. directly from a PSD file and transform it into correct CSS code.</a:t>
            </a:r>
          </a:p>
        </p:txBody>
      </p:sp>
    </p:spTree>
    <p:extLst>
      <p:ext uri="{BB962C8B-B14F-4D97-AF65-F5344CB8AC3E}">
        <p14:creationId xmlns:p14="http://schemas.microsoft.com/office/powerpoint/2010/main" val="9825434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91A9E-1EDB-4F4A-89E5-796321BD65CD}"/>
              </a:ext>
            </a:extLst>
          </p:cNvPr>
          <p:cNvSpPr>
            <a:spLocks noGrp="1"/>
          </p:cNvSpPr>
          <p:nvPr>
            <p:ph type="title"/>
          </p:nvPr>
        </p:nvSpPr>
        <p:spPr/>
        <p:txBody>
          <a:bodyPr>
            <a:normAutofit/>
          </a:bodyPr>
          <a:lstStyle/>
          <a:p>
            <a:r>
              <a:rPr lang="en-US" b="1" i="0" dirty="0">
                <a:solidFill>
                  <a:schemeClr val="accent1">
                    <a:lumMod val="40000"/>
                    <a:lumOff val="60000"/>
                  </a:schemeClr>
                </a:solidFill>
                <a:effectLst/>
                <a:latin typeface="Open Sans" panose="020B0604020202020204" pitchFamily="34" charset="0"/>
              </a:rPr>
              <a:t>Atom</a:t>
            </a:r>
            <a:endParaRPr lang="en-GB" dirty="0">
              <a:solidFill>
                <a:schemeClr val="accent1">
                  <a:lumMod val="40000"/>
                  <a:lumOff val="60000"/>
                </a:schemeClr>
              </a:solidFill>
            </a:endParaRPr>
          </a:p>
        </p:txBody>
      </p:sp>
      <p:sp>
        <p:nvSpPr>
          <p:cNvPr id="3" name="Content Placeholder 2">
            <a:extLst>
              <a:ext uri="{FF2B5EF4-FFF2-40B4-BE49-F238E27FC236}">
                <a16:creationId xmlns:a16="http://schemas.microsoft.com/office/drawing/2014/main" id="{E7E95529-9D1F-4971-B0C3-A62B2E8F5230}"/>
              </a:ext>
            </a:extLst>
          </p:cNvPr>
          <p:cNvSpPr>
            <a:spLocks noGrp="1"/>
          </p:cNvSpPr>
          <p:nvPr>
            <p:ph idx="1"/>
          </p:nvPr>
        </p:nvSpPr>
        <p:spPr>
          <a:xfrm>
            <a:off x="239151" y="1209822"/>
            <a:ext cx="5092503" cy="5444196"/>
          </a:xfrm>
        </p:spPr>
        <p:txBody>
          <a:bodyPr>
            <a:normAutofit fontScale="92500" lnSpcReduction="10000"/>
          </a:bodyPr>
          <a:lstStyle/>
          <a:p>
            <a:pPr algn="just"/>
            <a:r>
              <a:rPr lang="en-US" sz="2400" b="0" i="0" dirty="0">
                <a:effectLst/>
              </a:rPr>
              <a:t>Atom is an open-source and free to use text and code editor with a rich set of plug-ins for different functions. It can be downloaded from </a:t>
            </a:r>
            <a:r>
              <a:rPr lang="en-US" sz="2400" b="0" i="0" u="none" strike="noStrike" dirty="0">
                <a:effectLst/>
                <a:hlinkClick r:id="rId2">
                  <a:extLst>
                    <a:ext uri="{A12FA001-AC4F-418D-AE19-62706E023703}">
                      <ahyp:hlinkClr xmlns:ahyp="http://schemas.microsoft.com/office/drawing/2018/hyperlinkcolor" val="tx"/>
                    </a:ext>
                  </a:extLst>
                </a:hlinkClick>
              </a:rPr>
              <a:t>Atom homepage</a:t>
            </a:r>
            <a:r>
              <a:rPr lang="en-US" sz="2400" b="0" i="0" dirty="0">
                <a:effectLst/>
              </a:rPr>
              <a:t>, and it runs on Microsoft Windows, macOS, and Linux distributions. Atom highlights code written in many languages, including HTML, Java, Python, and others. Sample HTML code displayed in the Atom editor is shown in Figure</a:t>
            </a:r>
          </a:p>
          <a:p>
            <a:pPr algn="just"/>
            <a:endParaRPr lang="en-GB" sz="2000" dirty="0"/>
          </a:p>
        </p:txBody>
      </p:sp>
      <p:pic>
        <p:nvPicPr>
          <p:cNvPr id="2050" name="Picture 2" descr="HTML code highlighted in Atom editor">
            <a:extLst>
              <a:ext uri="{FF2B5EF4-FFF2-40B4-BE49-F238E27FC236}">
                <a16:creationId xmlns:a16="http://schemas.microsoft.com/office/drawing/2014/main" id="{AB0F3F54-641A-49CA-8A4A-ED4BC90378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7720" y="2461847"/>
            <a:ext cx="3122342" cy="2560320"/>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524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endParaRPr lang="en-US"/>
          </a:p>
        </p:txBody>
      </p:sp>
      <p:sp>
        <p:nvSpPr>
          <p:cNvPr id="3" name="Content Placeholder 2"/>
          <p:cNvSpPr txBox="1">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39544"/>
            <a:ext cx="9144004" cy="6857278"/>
          </a:xfrm>
          <a:prstGeom prst="rect">
            <a:avLst/>
          </a:prstGeom>
          <a:noFill/>
          <a:ln cap="flat">
            <a:noFill/>
          </a:ln>
        </p:spPr>
      </p:pic>
      <p:sp>
        <p:nvSpPr>
          <p:cNvPr id="5" name="Rectangle 4"/>
          <p:cNvSpPr/>
          <p:nvPr/>
        </p:nvSpPr>
        <p:spPr>
          <a:xfrm>
            <a:off x="2318281" y="103581"/>
            <a:ext cx="4463556" cy="699307"/>
          </a:xfrm>
          <a:prstGeom prst="rect">
            <a:avLst/>
          </a:prstGeom>
          <a:noFill/>
          <a:ln cap="flat">
            <a:noFill/>
            <a:prstDash val="solid"/>
          </a:ln>
        </p:spPr>
        <p:txBody>
          <a:bodyPr vert="horz" wrap="none" lIns="82944" tIns="41472" rIns="82944" bIns="41472" anchor="t" anchorCtr="0" compatLnSpc="1">
            <a:spAutoFit/>
          </a:bodyPr>
          <a:lstStyle/>
          <a:p>
            <a:r>
              <a:rPr lang="en-US" sz="4000" dirty="0">
                <a:solidFill>
                  <a:schemeClr val="bg1"/>
                </a:solidFill>
                <a:latin typeface="Bahnschrift SemiBold"/>
              </a:rPr>
              <a:t>Why to learn html?</a:t>
            </a:r>
          </a:p>
        </p:txBody>
      </p:sp>
      <p:sp>
        <p:nvSpPr>
          <p:cNvPr id="6" name="Rectangle 5"/>
          <p:cNvSpPr/>
          <p:nvPr/>
        </p:nvSpPr>
        <p:spPr>
          <a:xfrm>
            <a:off x="3515751" y="2627159"/>
            <a:ext cx="4688091" cy="3961739"/>
          </a:xfrm>
          <a:prstGeom prst="rect">
            <a:avLst/>
          </a:prstGeom>
          <a:noFill/>
          <a:ln cap="flat">
            <a:noFill/>
            <a:prstDash val="solid"/>
          </a:ln>
        </p:spPr>
        <p:txBody>
          <a:bodyPr vert="horz" wrap="square" lIns="82944" tIns="41472" rIns="82944" bIns="41472" anchor="t" anchorCtr="0" compatLnSpc="1">
            <a:spAutoFit/>
          </a:bodyPr>
          <a:lstStyle/>
          <a:p>
            <a:pPr algn="just"/>
            <a:r>
              <a:rPr lang="en-US" b="1" dirty="0">
                <a:solidFill>
                  <a:schemeClr val="bg1"/>
                </a:solidFill>
                <a:latin typeface="Bahnschrift SemiBold"/>
              </a:rPr>
              <a:t>Create Web site</a:t>
            </a:r>
            <a:r>
              <a:rPr lang="en-US" dirty="0">
                <a:solidFill>
                  <a:schemeClr val="bg1"/>
                </a:solidFill>
                <a:latin typeface="Bahnschrift SemiBold"/>
              </a:rPr>
              <a:t> - You can create a website or customize an existing web .</a:t>
            </a:r>
          </a:p>
          <a:p>
            <a:pPr algn="just"/>
            <a:endParaRPr lang="en-US" b="1" dirty="0">
              <a:solidFill>
                <a:schemeClr val="bg1"/>
              </a:solidFill>
              <a:latin typeface="Bahnschrift SemiBold"/>
            </a:endParaRPr>
          </a:p>
          <a:p>
            <a:pPr algn="just"/>
            <a:r>
              <a:rPr lang="en-US" b="1" dirty="0">
                <a:solidFill>
                  <a:schemeClr val="bg1"/>
                </a:solidFill>
                <a:latin typeface="Bahnschrift SemiBold"/>
              </a:rPr>
              <a:t>Become a web designer</a:t>
            </a:r>
            <a:r>
              <a:rPr lang="en-US" dirty="0">
                <a:solidFill>
                  <a:schemeClr val="bg1"/>
                </a:solidFill>
                <a:latin typeface="Bahnschrift SemiBold"/>
              </a:rPr>
              <a:t> - If you want to start a carrier as a professional web designer.</a:t>
            </a:r>
          </a:p>
          <a:p>
            <a:pPr algn="just"/>
            <a:endParaRPr lang="en-US" dirty="0">
              <a:solidFill>
                <a:schemeClr val="bg1"/>
              </a:solidFill>
              <a:latin typeface="Bahnschrift SemiBold"/>
            </a:endParaRPr>
          </a:p>
          <a:p>
            <a:pPr algn="just"/>
            <a:r>
              <a:rPr lang="en-US" b="1" dirty="0">
                <a:solidFill>
                  <a:schemeClr val="bg1"/>
                </a:solidFill>
                <a:latin typeface="Bahnschrift SemiBold"/>
              </a:rPr>
              <a:t>Understand web</a:t>
            </a:r>
            <a:r>
              <a:rPr lang="en-US" dirty="0">
                <a:solidFill>
                  <a:schemeClr val="bg1"/>
                </a:solidFill>
                <a:latin typeface="Bahnschrift SemiBold"/>
              </a:rPr>
              <a:t> - If you want to optimize your website, to boost its speed and performance.</a:t>
            </a:r>
          </a:p>
          <a:p>
            <a:pPr algn="just"/>
            <a:endParaRPr lang="en-US" b="1" dirty="0">
              <a:solidFill>
                <a:schemeClr val="bg1"/>
              </a:solidFill>
              <a:latin typeface="Bahnschrift SemiBold"/>
            </a:endParaRPr>
          </a:p>
          <a:p>
            <a:pPr algn="just"/>
            <a:r>
              <a:rPr lang="en-US" b="1" dirty="0">
                <a:solidFill>
                  <a:schemeClr val="bg1"/>
                </a:solidFill>
                <a:latin typeface="Bahnschrift SemiBold"/>
              </a:rPr>
              <a:t>Learn other languages</a:t>
            </a:r>
            <a:r>
              <a:rPr lang="en-US" dirty="0">
                <a:solidFill>
                  <a:schemeClr val="bg1"/>
                </a:solidFill>
                <a:latin typeface="Bahnschrift SemiBold"/>
              </a:rPr>
              <a:t> - other related technologies like </a:t>
            </a:r>
            <a:r>
              <a:rPr lang="en-US" dirty="0" err="1">
                <a:solidFill>
                  <a:schemeClr val="bg1"/>
                </a:solidFill>
                <a:latin typeface="Bahnschrift SemiBold"/>
              </a:rPr>
              <a:t>javascript</a:t>
            </a:r>
            <a:r>
              <a:rPr lang="en-US" dirty="0">
                <a:solidFill>
                  <a:schemeClr val="bg1"/>
                </a:solidFill>
                <a:latin typeface="Bahnschrift SemiBold"/>
              </a:rPr>
              <a:t> , php, or angular are become easier to understand.</a:t>
            </a:r>
          </a:p>
        </p:txBody>
      </p:sp>
    </p:spTree>
    <p:extLst>
      <p:ext uri="{BB962C8B-B14F-4D97-AF65-F5344CB8AC3E}">
        <p14:creationId xmlns:p14="http://schemas.microsoft.com/office/powerpoint/2010/main" val="38993847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BDCDF-59F9-4973-9207-499CBBCEEB90}"/>
              </a:ext>
            </a:extLst>
          </p:cNvPr>
          <p:cNvSpPr>
            <a:spLocks noGrp="1"/>
          </p:cNvSpPr>
          <p:nvPr>
            <p:ph type="title"/>
          </p:nvPr>
        </p:nvSpPr>
        <p:spPr/>
        <p:txBody>
          <a:bodyPr>
            <a:normAutofit/>
          </a:bodyPr>
          <a:lstStyle/>
          <a:p>
            <a:r>
              <a:rPr lang="en-US" b="1" i="0" dirty="0">
                <a:solidFill>
                  <a:schemeClr val="accent1">
                    <a:lumMod val="40000"/>
                    <a:lumOff val="60000"/>
                  </a:schemeClr>
                </a:solidFill>
                <a:effectLst/>
                <a:latin typeface="Open Sans" panose="020B0606030504020204" pitchFamily="34" charset="0"/>
              </a:rPr>
              <a:t>Notepad++</a:t>
            </a:r>
            <a:endParaRPr lang="en-GB" dirty="0">
              <a:solidFill>
                <a:schemeClr val="accent1">
                  <a:lumMod val="40000"/>
                  <a:lumOff val="60000"/>
                </a:schemeClr>
              </a:solidFill>
            </a:endParaRPr>
          </a:p>
        </p:txBody>
      </p:sp>
      <p:sp>
        <p:nvSpPr>
          <p:cNvPr id="3" name="Content Placeholder 2">
            <a:extLst>
              <a:ext uri="{FF2B5EF4-FFF2-40B4-BE49-F238E27FC236}">
                <a16:creationId xmlns:a16="http://schemas.microsoft.com/office/drawing/2014/main" id="{4CD082E7-ABE4-45E1-9046-86DA6A39F050}"/>
              </a:ext>
            </a:extLst>
          </p:cNvPr>
          <p:cNvSpPr>
            <a:spLocks noGrp="1"/>
          </p:cNvSpPr>
          <p:nvPr>
            <p:ph idx="1"/>
          </p:nvPr>
        </p:nvSpPr>
        <p:spPr>
          <a:xfrm>
            <a:off x="253218" y="1295399"/>
            <a:ext cx="8462157" cy="5400675"/>
          </a:xfrm>
        </p:spPr>
        <p:txBody>
          <a:bodyPr>
            <a:normAutofit/>
          </a:bodyPr>
          <a:lstStyle/>
          <a:p>
            <a:pPr algn="just"/>
            <a:r>
              <a:rPr lang="en-US" b="0" i="0" dirty="0">
                <a:effectLst/>
              </a:rPr>
              <a:t>Notepad++ is a free-to-use editor that supports several programming languages. It runs on Microsoft Windows and doesn't have packages for other operating systems. You can download Notepad++ from </a:t>
            </a:r>
            <a:r>
              <a:rPr lang="en-US" sz="2400" b="0" i="0" u="none" strike="noStrike" dirty="0">
                <a:solidFill>
                  <a:srgbClr val="C00000"/>
                </a:solidFill>
                <a:effectLst/>
                <a:hlinkClick r:id="rId2">
                  <a:extLst>
                    <a:ext uri="{A12FA001-AC4F-418D-AE19-62706E023703}">
                      <ahyp:hlinkClr xmlns:ahyp="http://schemas.microsoft.com/office/drawing/2018/hyperlinkcolor" val="tx"/>
                    </a:ext>
                  </a:extLst>
                </a:hlinkClick>
              </a:rPr>
              <a:t>Notepad++ home</a:t>
            </a:r>
            <a:r>
              <a:rPr lang="en-US" sz="2400" b="0" i="0" dirty="0">
                <a:solidFill>
                  <a:srgbClr val="C00000"/>
                </a:solidFill>
                <a:effectLst/>
              </a:rPr>
              <a:t>.</a:t>
            </a:r>
          </a:p>
          <a:p>
            <a:pPr algn="just"/>
            <a:endParaRPr lang="en-GB" sz="2400" dirty="0"/>
          </a:p>
        </p:txBody>
      </p:sp>
      <p:pic>
        <p:nvPicPr>
          <p:cNvPr id="3076" name="Picture 4" descr="HTML code highlighted in Notepad++ editor">
            <a:extLst>
              <a:ext uri="{FF2B5EF4-FFF2-40B4-BE49-F238E27FC236}">
                <a16:creationId xmlns:a16="http://schemas.microsoft.com/office/drawing/2014/main" id="{7EDC4FA3-D8D3-4F96-A851-574B6FD59E7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4600136" y="3961012"/>
            <a:ext cx="3409558" cy="2678939"/>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52037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E1673-70EA-4036-9C96-C65A98578A5E}"/>
              </a:ext>
            </a:extLst>
          </p:cNvPr>
          <p:cNvSpPr>
            <a:spLocks noGrp="1"/>
          </p:cNvSpPr>
          <p:nvPr>
            <p:ph type="title"/>
          </p:nvPr>
        </p:nvSpPr>
        <p:spPr/>
        <p:txBody>
          <a:bodyPr>
            <a:normAutofit fontScale="90000"/>
          </a:bodyPr>
          <a:lstStyle/>
          <a:p>
            <a:br>
              <a:rPr lang="en-US" b="1" i="0" dirty="0">
                <a:solidFill>
                  <a:srgbClr val="555555"/>
                </a:solidFill>
                <a:effectLst/>
                <a:latin typeface="Open Sans" panose="020B0606030504020204" pitchFamily="34" charset="0"/>
              </a:rPr>
            </a:br>
            <a:r>
              <a:rPr lang="en-US" b="1" i="0" dirty="0">
                <a:solidFill>
                  <a:schemeClr val="accent1">
                    <a:lumMod val="40000"/>
                    <a:lumOff val="60000"/>
                  </a:schemeClr>
                </a:solidFill>
                <a:effectLst/>
                <a:latin typeface="+mn-lt"/>
              </a:rPr>
              <a:t>Visual Studio Code Editor</a:t>
            </a:r>
            <a:br>
              <a:rPr lang="en-US" b="1" i="0" dirty="0">
                <a:solidFill>
                  <a:schemeClr val="accent1">
                    <a:lumMod val="40000"/>
                    <a:lumOff val="60000"/>
                  </a:schemeClr>
                </a:solidFill>
                <a:effectLst/>
                <a:latin typeface="+mn-lt"/>
              </a:rPr>
            </a:br>
            <a:endParaRPr lang="en-GB" dirty="0">
              <a:solidFill>
                <a:schemeClr val="accent1">
                  <a:lumMod val="40000"/>
                  <a:lumOff val="60000"/>
                </a:schemeClr>
              </a:solidFill>
              <a:latin typeface="+mn-lt"/>
            </a:endParaRPr>
          </a:p>
        </p:txBody>
      </p:sp>
      <p:sp>
        <p:nvSpPr>
          <p:cNvPr id="3" name="Content Placeholder 2">
            <a:extLst>
              <a:ext uri="{FF2B5EF4-FFF2-40B4-BE49-F238E27FC236}">
                <a16:creationId xmlns:a16="http://schemas.microsoft.com/office/drawing/2014/main" id="{0A7EAADA-6ECE-4FC6-BE07-626F4BDADDAA}"/>
              </a:ext>
            </a:extLst>
          </p:cNvPr>
          <p:cNvSpPr>
            <a:spLocks noGrp="1"/>
          </p:cNvSpPr>
          <p:nvPr>
            <p:ph idx="1"/>
          </p:nvPr>
        </p:nvSpPr>
        <p:spPr/>
        <p:txBody>
          <a:bodyPr>
            <a:normAutofit/>
          </a:bodyPr>
          <a:lstStyle/>
          <a:p>
            <a:pPr algn="just"/>
            <a:r>
              <a:rPr lang="en-US" sz="2400" b="0" i="0" dirty="0">
                <a:effectLst/>
              </a:rPr>
              <a:t>Visual Studio Code is another powerful editor that can assist you in writing and editing HTML, CSS, and JavaScript code, and has extensions for supporting other major programming languages. It is also free to use. You can try this editor in </a:t>
            </a:r>
            <a:r>
              <a:rPr lang="en-US" sz="2400" b="0" i="0" u="none" strike="noStrike" dirty="0">
                <a:effectLst/>
                <a:hlinkClick r:id="rId2">
                  <a:extLst>
                    <a:ext uri="{A12FA001-AC4F-418D-AE19-62706E023703}">
                      <ahyp:hlinkClr xmlns:ahyp="http://schemas.microsoft.com/office/drawing/2018/hyperlinkcolor" val="tx"/>
                    </a:ext>
                  </a:extLst>
                </a:hlinkClick>
              </a:rPr>
              <a:t>Visual Studio Code</a:t>
            </a:r>
            <a:r>
              <a:rPr lang="en-US" sz="2400" b="0" i="0" dirty="0">
                <a:effectLst/>
              </a:rPr>
              <a:t>. </a:t>
            </a:r>
          </a:p>
          <a:p>
            <a:pPr algn="just"/>
            <a:r>
              <a:rPr lang="en-US" sz="2400" b="0" i="0" dirty="0">
                <a:effectLst/>
              </a:rPr>
              <a:t>Figure shows you, its interface.</a:t>
            </a:r>
          </a:p>
          <a:p>
            <a:pPr marL="0" indent="0" algn="just">
              <a:buNone/>
            </a:pPr>
            <a:br>
              <a:rPr lang="en-US" sz="2000" dirty="0"/>
            </a:br>
            <a:endParaRPr lang="en-GB" sz="2000" dirty="0"/>
          </a:p>
        </p:txBody>
      </p:sp>
      <p:pic>
        <p:nvPicPr>
          <p:cNvPr id="4098" name="Picture 2" descr="Visual Studio Code Editor">
            <a:extLst>
              <a:ext uri="{FF2B5EF4-FFF2-40B4-BE49-F238E27FC236}">
                <a16:creationId xmlns:a16="http://schemas.microsoft.com/office/drawing/2014/main" id="{8954EBD4-5C34-4B4A-9F9F-5B13FED9E8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9618" y="3979202"/>
            <a:ext cx="2559587" cy="2533991"/>
          </a:xfrm>
          <a:prstGeom prst="rect">
            <a:avLst/>
          </a:prstGeom>
          <a:noFill/>
          <a:ln>
            <a:solidFill>
              <a:schemeClr val="tx1"/>
            </a:solidFill>
          </a:ln>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2786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6615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noGrp="1"/>
          </p:cNvSpPr>
          <p:nvPr>
            <p:ph type="title"/>
          </p:nvPr>
        </p:nvSpPr>
        <p:spPr/>
        <p:txBody>
          <a:bodyPr/>
          <a:lstStyle/>
          <a:p>
            <a:endParaRPr lang="en-US"/>
          </a:p>
        </p:txBody>
      </p:sp>
      <p:sp>
        <p:nvSpPr>
          <p:cNvPr id="3" name="Content Placeholder 2"/>
          <p:cNvSpPr txBox="1">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 y="361"/>
            <a:ext cx="9144004" cy="6857278"/>
          </a:xfrm>
          <a:prstGeom prst="rect">
            <a:avLst/>
          </a:prstGeom>
          <a:noFill/>
          <a:ln cap="flat">
            <a:noFill/>
          </a:ln>
        </p:spPr>
      </p:pic>
      <p:sp>
        <p:nvSpPr>
          <p:cNvPr id="6" name="Rectangle 5"/>
          <p:cNvSpPr/>
          <p:nvPr/>
        </p:nvSpPr>
        <p:spPr>
          <a:xfrm>
            <a:off x="3374875" y="2820946"/>
            <a:ext cx="4594127" cy="418782"/>
          </a:xfrm>
          <a:prstGeom prst="rect">
            <a:avLst/>
          </a:prstGeom>
          <a:noFill/>
          <a:ln cap="flat">
            <a:noFill/>
            <a:prstDash val="solid"/>
          </a:ln>
        </p:spPr>
        <p:txBody>
          <a:bodyPr vert="horz" wrap="square" lIns="82944" tIns="41472" rIns="82944" bIns="41472" anchor="t" anchorCtr="0" compatLnSpc="1">
            <a:spAutoFit/>
          </a:bodyPr>
          <a:lstStyle/>
          <a:p>
            <a:pPr algn="just" defTabSz="829452">
              <a:defRPr sz="1800" b="0" i="0" u="none" strike="noStrike" kern="0" cap="none" spc="0" baseline="0">
                <a:solidFill>
                  <a:srgbClr val="000000"/>
                </a:solidFill>
                <a:uFillTx/>
              </a:defRPr>
            </a:pPr>
            <a:r>
              <a:rPr lang="en-US" sz="2177">
                <a:solidFill>
                  <a:srgbClr val="FFFFFF"/>
                </a:solidFill>
                <a:latin typeface="Book Antiqua" pitchFamily="18"/>
                <a:ea typeface=""/>
                <a:cs typeface=""/>
              </a:rPr>
              <a:t> </a:t>
            </a:r>
          </a:p>
        </p:txBody>
      </p:sp>
      <p:sp>
        <p:nvSpPr>
          <p:cNvPr id="7" name="Rectangle 6"/>
          <p:cNvSpPr/>
          <p:nvPr/>
        </p:nvSpPr>
        <p:spPr>
          <a:xfrm>
            <a:off x="3268388" y="2784392"/>
            <a:ext cx="4807100" cy="2853743"/>
          </a:xfrm>
          <a:prstGeom prst="rect">
            <a:avLst/>
          </a:prstGeom>
          <a:noFill/>
          <a:ln cap="flat">
            <a:noFill/>
            <a:prstDash val="solid"/>
          </a:ln>
        </p:spPr>
        <p:txBody>
          <a:bodyPr vert="horz" wrap="square" lIns="82944" tIns="41472" rIns="82944" bIns="41472" anchor="t" anchorCtr="0" compatLnSpc="1">
            <a:spAutoFit/>
          </a:bodyPr>
          <a:lstStyle/>
          <a:p>
            <a:pPr marL="311045" indent="-311045" algn="just" defTabSz="829452">
              <a:buSzPct val="100000"/>
              <a:buFont typeface="Arial" pitchFamily="34"/>
              <a:buChar char="•"/>
              <a:defRPr sz="1800" b="0" i="0" u="none" strike="noStrike" kern="0" cap="none" spc="0" baseline="0">
                <a:solidFill>
                  <a:srgbClr val="000000"/>
                </a:solidFill>
                <a:uFillTx/>
              </a:defRPr>
            </a:pPr>
            <a:r>
              <a:rPr lang="en-US" sz="2000" b="1" dirty="0">
                <a:solidFill>
                  <a:schemeClr val="bg1"/>
                </a:solidFill>
                <a:latin typeface="Bahnschrift SemiBold"/>
                <a:ea typeface=""/>
                <a:cs typeface=""/>
              </a:rPr>
              <a:t>HTML5</a:t>
            </a:r>
            <a:r>
              <a:rPr lang="en-US" sz="2000" dirty="0">
                <a:solidFill>
                  <a:schemeClr val="bg1"/>
                </a:solidFill>
                <a:latin typeface="Bahnschrift SemiBold"/>
                <a:ea typeface=""/>
                <a:cs typeface=""/>
              </a:rPr>
              <a:t> is a markup language used for structuring and presenting content on the World Wide Web.</a:t>
            </a:r>
          </a:p>
          <a:p>
            <a:pPr marL="311045" indent="-311045" algn="just" defTabSz="829452">
              <a:buSzPct val="100000"/>
              <a:buFont typeface="Arial" pitchFamily="34"/>
              <a:buChar char="•"/>
              <a:defRPr sz="1800" b="0" i="0" u="none" strike="noStrike" kern="0" cap="none" spc="0" baseline="0">
                <a:solidFill>
                  <a:srgbClr val="000000"/>
                </a:solidFill>
                <a:uFillTx/>
              </a:defRPr>
            </a:pPr>
            <a:endParaRPr lang="en-US" sz="2000" dirty="0">
              <a:solidFill>
                <a:schemeClr val="bg1"/>
              </a:solidFill>
              <a:latin typeface="Bahnschrift SemiBold"/>
              <a:ea typeface=""/>
              <a:cs typeface=""/>
            </a:endParaRPr>
          </a:p>
          <a:p>
            <a:pPr marL="311045" indent="-311045" algn="just" defTabSz="829452">
              <a:buSzPct val="100000"/>
              <a:buFont typeface="Arial" pitchFamily="34"/>
              <a:buChar char="•"/>
              <a:defRPr sz="1800" b="0" i="0" u="none" strike="noStrike" kern="0" cap="none" spc="0" baseline="0">
                <a:solidFill>
                  <a:srgbClr val="000000"/>
                </a:solidFill>
                <a:uFillTx/>
              </a:defRPr>
            </a:pPr>
            <a:r>
              <a:rPr lang="en-US" sz="2000" dirty="0">
                <a:solidFill>
                  <a:schemeClr val="bg1"/>
                </a:solidFill>
                <a:latin typeface="Bahnschrift SemiBold"/>
                <a:ea typeface=""/>
                <a:cs typeface=""/>
              </a:rPr>
              <a:t> It is the fifth and last</a:t>
            </a:r>
            <a:r>
              <a:rPr lang="en-US" sz="2000" baseline="30000" dirty="0">
                <a:solidFill>
                  <a:schemeClr val="bg1"/>
                </a:solidFill>
                <a:latin typeface="Bahnschrift SemiBold"/>
                <a:ea typeface=""/>
                <a:cs typeface=""/>
              </a:rPr>
              <a:t> </a:t>
            </a:r>
            <a:r>
              <a:rPr lang="en-US" sz="2000" dirty="0">
                <a:solidFill>
                  <a:schemeClr val="bg1"/>
                </a:solidFill>
                <a:latin typeface="Bahnschrift SemiBold"/>
                <a:ea typeface=""/>
                <a:cs typeface=""/>
              </a:rPr>
              <a:t>major HTML version that is a World Wide Web Consortium (W3C) recommendation. </a:t>
            </a:r>
          </a:p>
          <a:p>
            <a:pPr marL="311045" indent="-311045" algn="just" defTabSz="829452">
              <a:buSzPct val="100000"/>
              <a:buFont typeface="Arial" pitchFamily="34"/>
              <a:buChar char="•"/>
              <a:defRPr sz="1800" b="0" i="0" u="none" strike="noStrike" kern="0" cap="none" spc="0" baseline="0">
                <a:solidFill>
                  <a:srgbClr val="000000"/>
                </a:solidFill>
                <a:uFillTx/>
              </a:defRPr>
            </a:pPr>
            <a:endParaRPr lang="en-US" dirty="0">
              <a:solidFill>
                <a:schemeClr val="bg1"/>
              </a:solidFill>
              <a:latin typeface="Bahnschrift SemiBold"/>
              <a:ea typeface=""/>
              <a:cs typeface=""/>
            </a:endParaRPr>
          </a:p>
        </p:txBody>
      </p:sp>
      <p:sp>
        <p:nvSpPr>
          <p:cNvPr id="8" name="Rectangle 7">
            <a:extLst>
              <a:ext uri="{FF2B5EF4-FFF2-40B4-BE49-F238E27FC236}">
                <a16:creationId xmlns:a16="http://schemas.microsoft.com/office/drawing/2014/main" id="{9A1897F3-83EE-4291-8EF8-C1FD21AF44E6}"/>
              </a:ext>
            </a:extLst>
          </p:cNvPr>
          <p:cNvSpPr/>
          <p:nvPr/>
        </p:nvSpPr>
        <p:spPr>
          <a:xfrm>
            <a:off x="2693933" y="153309"/>
            <a:ext cx="3923344" cy="699307"/>
          </a:xfrm>
          <a:prstGeom prst="rect">
            <a:avLst/>
          </a:prstGeom>
          <a:noFill/>
          <a:ln cap="flat">
            <a:noFill/>
            <a:prstDash val="solid"/>
          </a:ln>
        </p:spPr>
        <p:txBody>
          <a:bodyPr vert="horz" wrap="none" lIns="82944" tIns="41472" rIns="82944" bIns="41472" anchor="t" anchorCtr="0" compatLnSpc="1">
            <a:spAutoFit/>
          </a:bodyPr>
          <a:lstStyle/>
          <a:p>
            <a:pPr defTabSz="829452">
              <a:defRPr sz="1800" b="0" i="0" u="none" strike="noStrike" kern="0" cap="none" spc="0" baseline="0">
                <a:solidFill>
                  <a:srgbClr val="000000"/>
                </a:solidFill>
                <a:uFillTx/>
              </a:defRPr>
            </a:pPr>
            <a:r>
              <a:rPr lang="en-US" sz="4000" kern="0" dirty="0">
                <a:solidFill>
                  <a:srgbClr val="FFFFFF"/>
                </a:solidFill>
                <a:latin typeface="Bahnschrift SemiBold"/>
                <a:ea typeface=""/>
                <a:cs typeface=""/>
              </a:rPr>
              <a:t>What is HTML5 ?</a:t>
            </a:r>
            <a:endParaRPr lang="en-US" sz="4000" dirty="0">
              <a:solidFill>
                <a:srgbClr val="FFFFFF"/>
              </a:solidFill>
              <a:latin typeface="Bahnschrift SemiBold"/>
              <a:ea typeface=""/>
              <a:cs typeface=""/>
            </a:endParaRPr>
          </a:p>
        </p:txBody>
      </p:sp>
    </p:spTree>
    <p:extLst>
      <p:ext uri="{BB962C8B-B14F-4D97-AF65-F5344CB8AC3E}">
        <p14:creationId xmlns:p14="http://schemas.microsoft.com/office/powerpoint/2010/main" val="1590863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5905C-8082-4C1C-B08C-1519B5C78B61}"/>
              </a:ext>
            </a:extLst>
          </p:cNvPr>
          <p:cNvSpPr>
            <a:spLocks noGrp="1"/>
          </p:cNvSpPr>
          <p:nvPr>
            <p:ph type="title"/>
          </p:nvPr>
        </p:nvSpPr>
        <p:spPr/>
        <p:txBody>
          <a:bodyPr>
            <a:normAutofit fontScale="90000"/>
          </a:bodyPr>
          <a:lstStyle/>
          <a:p>
            <a:br>
              <a:rPr lang="en-US" b="1" i="0" dirty="0">
                <a:solidFill>
                  <a:schemeClr val="bg1"/>
                </a:solidFill>
                <a:effectLst/>
                <a:latin typeface="Modelica"/>
              </a:rPr>
            </a:br>
            <a:r>
              <a:rPr lang="en-US" b="1" i="0" dirty="0">
                <a:solidFill>
                  <a:schemeClr val="bg1"/>
                </a:solidFill>
                <a:effectLst/>
                <a:latin typeface="Modelica"/>
              </a:rPr>
              <a:t>How do I setup my HTML/CSS environment?</a:t>
            </a:r>
            <a:br>
              <a:rPr lang="en-US" b="1" i="0" dirty="0">
                <a:solidFill>
                  <a:schemeClr val="bg1"/>
                </a:solidFill>
                <a:effectLst/>
                <a:latin typeface="Modelica"/>
              </a:rPr>
            </a:br>
            <a:endParaRPr lang="en-GB" dirty="0">
              <a:solidFill>
                <a:schemeClr val="bg1"/>
              </a:solidFill>
            </a:endParaRPr>
          </a:p>
        </p:txBody>
      </p:sp>
      <p:sp>
        <p:nvSpPr>
          <p:cNvPr id="3" name="Content Placeholder 2">
            <a:extLst>
              <a:ext uri="{FF2B5EF4-FFF2-40B4-BE49-F238E27FC236}">
                <a16:creationId xmlns:a16="http://schemas.microsoft.com/office/drawing/2014/main" id="{3404E15B-ADD2-4511-BB31-E008A4E727F7}"/>
              </a:ext>
            </a:extLst>
          </p:cNvPr>
          <p:cNvSpPr>
            <a:spLocks noGrp="1"/>
          </p:cNvSpPr>
          <p:nvPr>
            <p:ph idx="1"/>
          </p:nvPr>
        </p:nvSpPr>
        <p:spPr>
          <a:xfrm>
            <a:off x="361950" y="1295400"/>
            <a:ext cx="8388155" cy="5400675"/>
          </a:xfrm>
        </p:spPr>
        <p:txBody>
          <a:bodyPr>
            <a:normAutofit/>
          </a:bodyPr>
          <a:lstStyle/>
          <a:p>
            <a:pPr algn="just"/>
            <a:r>
              <a:rPr lang="en-US" b="0" i="0" dirty="0">
                <a:effectLst/>
              </a:rPr>
              <a:t>HTML coding can be written in basic text editor and  that are just viewed by any web browser. They don't act like other conventional programming languages which are compiled into machine code.</a:t>
            </a:r>
            <a:endParaRPr lang="en-US" b="0" i="0" dirty="0">
              <a:solidFill>
                <a:srgbClr val="303336"/>
              </a:solidFill>
              <a:effectLst/>
            </a:endParaRPr>
          </a:p>
        </p:txBody>
      </p:sp>
    </p:spTree>
    <p:extLst>
      <p:ext uri="{BB962C8B-B14F-4D97-AF65-F5344CB8AC3E}">
        <p14:creationId xmlns:p14="http://schemas.microsoft.com/office/powerpoint/2010/main" val="901498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5905C-8082-4C1C-B08C-1519B5C78B61}"/>
              </a:ext>
            </a:extLst>
          </p:cNvPr>
          <p:cNvSpPr>
            <a:spLocks noGrp="1"/>
          </p:cNvSpPr>
          <p:nvPr>
            <p:ph type="title"/>
          </p:nvPr>
        </p:nvSpPr>
        <p:spPr/>
        <p:txBody>
          <a:bodyPr>
            <a:normAutofit fontScale="90000"/>
          </a:bodyPr>
          <a:lstStyle/>
          <a:p>
            <a:br>
              <a:rPr lang="en-US" b="1" i="0" dirty="0">
                <a:solidFill>
                  <a:schemeClr val="bg1"/>
                </a:solidFill>
                <a:effectLst/>
                <a:latin typeface="Modelica"/>
              </a:rPr>
            </a:br>
            <a:r>
              <a:rPr lang="en-US" b="1" i="0" dirty="0">
                <a:solidFill>
                  <a:schemeClr val="bg1"/>
                </a:solidFill>
                <a:effectLst/>
                <a:latin typeface="Modelica"/>
              </a:rPr>
              <a:t>How do I setup my HTML/CSS environment?</a:t>
            </a:r>
            <a:br>
              <a:rPr lang="en-US" b="1" i="0" dirty="0">
                <a:solidFill>
                  <a:schemeClr val="bg1"/>
                </a:solidFill>
                <a:effectLst/>
                <a:latin typeface="Modelica"/>
              </a:rPr>
            </a:br>
            <a:endParaRPr lang="en-GB" dirty="0">
              <a:solidFill>
                <a:schemeClr val="bg1"/>
              </a:solidFill>
            </a:endParaRPr>
          </a:p>
        </p:txBody>
      </p:sp>
      <p:sp>
        <p:nvSpPr>
          <p:cNvPr id="3" name="Content Placeholder 2">
            <a:extLst>
              <a:ext uri="{FF2B5EF4-FFF2-40B4-BE49-F238E27FC236}">
                <a16:creationId xmlns:a16="http://schemas.microsoft.com/office/drawing/2014/main" id="{3404E15B-ADD2-4511-BB31-E008A4E727F7}"/>
              </a:ext>
            </a:extLst>
          </p:cNvPr>
          <p:cNvSpPr>
            <a:spLocks noGrp="1"/>
          </p:cNvSpPr>
          <p:nvPr>
            <p:ph idx="1"/>
          </p:nvPr>
        </p:nvSpPr>
        <p:spPr>
          <a:xfrm>
            <a:off x="361950" y="1295400"/>
            <a:ext cx="8388155" cy="5400675"/>
          </a:xfrm>
        </p:spPr>
        <p:txBody>
          <a:bodyPr>
            <a:normAutofit/>
          </a:bodyPr>
          <a:lstStyle/>
          <a:p>
            <a:pPr algn="just"/>
            <a:r>
              <a:rPr lang="en-US" sz="2400" i="0" dirty="0">
                <a:effectLst/>
              </a:rPr>
              <a:t>HTML and CSS can be written in anything - even as basic as notepad. These are grouped as "text editors" and can be powerful and help your workflow if you master one. The most important thing is to find an environment which is comfortable for you.</a:t>
            </a:r>
            <a:endParaRPr lang="en-GB" sz="2400" dirty="0"/>
          </a:p>
        </p:txBody>
      </p:sp>
    </p:spTree>
    <p:extLst>
      <p:ext uri="{BB962C8B-B14F-4D97-AF65-F5344CB8AC3E}">
        <p14:creationId xmlns:p14="http://schemas.microsoft.com/office/powerpoint/2010/main" val="11976292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2CBE3-3A7B-4FAB-BEDC-8C174B599505}"/>
              </a:ext>
            </a:extLst>
          </p:cNvPr>
          <p:cNvSpPr>
            <a:spLocks noGrp="1"/>
          </p:cNvSpPr>
          <p:nvPr>
            <p:ph type="title"/>
          </p:nvPr>
        </p:nvSpPr>
        <p:spPr/>
        <p:txBody>
          <a:bodyPr/>
          <a:lstStyle/>
          <a:p>
            <a:r>
              <a:rPr lang="en-US" b="1" i="0" dirty="0">
                <a:solidFill>
                  <a:schemeClr val="bg1"/>
                </a:solidFill>
                <a:effectLst/>
                <a:latin typeface="Modelica"/>
              </a:rPr>
              <a:t>How do I setup my HTML/CSS environment ?</a:t>
            </a:r>
            <a:endParaRPr lang="en-GB" dirty="0"/>
          </a:p>
        </p:txBody>
      </p:sp>
      <p:sp>
        <p:nvSpPr>
          <p:cNvPr id="3" name="Content Placeholder 2">
            <a:extLst>
              <a:ext uri="{FF2B5EF4-FFF2-40B4-BE49-F238E27FC236}">
                <a16:creationId xmlns:a16="http://schemas.microsoft.com/office/drawing/2014/main" id="{D34FD923-3480-4434-AC33-BF694733E550}"/>
              </a:ext>
            </a:extLst>
          </p:cNvPr>
          <p:cNvSpPr>
            <a:spLocks noGrp="1"/>
          </p:cNvSpPr>
          <p:nvPr>
            <p:ph idx="1"/>
          </p:nvPr>
        </p:nvSpPr>
        <p:spPr/>
        <p:txBody>
          <a:bodyPr>
            <a:normAutofit/>
          </a:bodyPr>
          <a:lstStyle/>
          <a:p>
            <a:pPr algn="just"/>
            <a:r>
              <a:rPr lang="en-US" i="0" dirty="0">
                <a:solidFill>
                  <a:srgbClr val="C00000"/>
                </a:solidFill>
                <a:effectLst/>
              </a:rPr>
              <a:t>The main ones in order to benefit  workflow are Sublime Text and Notepad++. Both have great plugins and themes available to it, but Notepad++ is only available on Windows, where as Sublime Text is cross platform. </a:t>
            </a:r>
          </a:p>
        </p:txBody>
      </p:sp>
    </p:spTree>
    <p:extLst>
      <p:ext uri="{BB962C8B-B14F-4D97-AF65-F5344CB8AC3E}">
        <p14:creationId xmlns:p14="http://schemas.microsoft.com/office/powerpoint/2010/main" val="4080923756"/>
      </p:ext>
    </p:extLst>
  </p:cSld>
  <p:clrMapOvr>
    <a:masterClrMapping/>
  </p:clrMapOvr>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Bahnschrift SemiBold"/>
        <a:ea typeface=""/>
        <a:cs typeface=""/>
      </a:majorFont>
      <a:minorFont>
        <a:latin typeface="Bahnschrif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610</TotalTime>
  <Words>2579</Words>
  <Application>Microsoft Office PowerPoint</Application>
  <PresentationFormat>On-screen Show (4:3)</PresentationFormat>
  <Paragraphs>199</Paragraphs>
  <Slides>52</Slides>
  <Notes>2</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52</vt:i4>
      </vt:variant>
    </vt:vector>
  </HeadingPairs>
  <TitlesOfParts>
    <vt:vector size="63" baseType="lpstr">
      <vt:lpstr>Arial</vt:lpstr>
      <vt:lpstr>Bahnschrift</vt:lpstr>
      <vt:lpstr>Bahnschrift SemiBold</vt:lpstr>
      <vt:lpstr>Book Antiqua</vt:lpstr>
      <vt:lpstr>Calibri</vt:lpstr>
      <vt:lpstr>Modelica</vt:lpstr>
      <vt:lpstr>Open Sans</vt:lpstr>
      <vt:lpstr>Times New Roman</vt:lpstr>
      <vt:lpstr>Wingdings</vt:lpstr>
      <vt:lpstr>1_Office Theme</vt:lpstr>
      <vt:lpstr>Bitmap Image</vt:lpstr>
      <vt:lpstr>PowerPoint Presentation</vt:lpstr>
      <vt:lpstr>PowerPoint Presentation</vt:lpstr>
      <vt:lpstr>Do you realize ?</vt:lpstr>
      <vt:lpstr>Do you realize ?</vt:lpstr>
      <vt:lpstr>PowerPoint Presentation</vt:lpstr>
      <vt:lpstr>PowerPoint Presentation</vt:lpstr>
      <vt:lpstr> How do I setup my HTML/CSS environment? </vt:lpstr>
      <vt:lpstr> How do I setup my HTML/CSS environment? </vt:lpstr>
      <vt:lpstr>How do I setup my HTML/CSS environment ?</vt:lpstr>
      <vt:lpstr>HTML &amp; CSS Local Environment Setup</vt:lpstr>
      <vt:lpstr>HTML &amp; CSS Local Environment Setup (Windows) </vt:lpstr>
      <vt:lpstr> 1. The Text Editor </vt:lpstr>
      <vt:lpstr>Text Editor </vt:lpstr>
      <vt:lpstr>HTML Text  editor</vt:lpstr>
      <vt:lpstr>  Browser Setup </vt:lpstr>
      <vt:lpstr>  2. Browser Setup </vt:lpstr>
      <vt:lpstr>Browser Display </vt:lpstr>
      <vt:lpstr>Input/Output </vt:lpstr>
      <vt:lpstr> 3. Your Working Folder </vt:lpstr>
      <vt:lpstr> Let's name the folder html_lesson. </vt:lpstr>
      <vt:lpstr> 4. Creating an HTML File </vt:lpstr>
      <vt:lpstr>Tags </vt:lpstr>
      <vt:lpstr>Choosing Text Editor </vt:lpstr>
      <vt:lpstr>Choosing Text Editor </vt:lpstr>
      <vt:lpstr>Choosing Text Editor </vt:lpstr>
      <vt:lpstr>Choosing Text Editor </vt:lpstr>
      <vt:lpstr>Choosing Text Editor </vt:lpstr>
      <vt:lpstr>Starting note pad </vt:lpstr>
      <vt:lpstr>Starting note pad </vt:lpstr>
      <vt:lpstr>Starting note pad </vt:lpstr>
      <vt:lpstr>Starting note pad </vt:lpstr>
      <vt:lpstr>PowerPoint Presentation</vt:lpstr>
      <vt:lpstr>PowerPoint Presentation</vt:lpstr>
      <vt:lpstr>PowerPoint Presentation</vt:lpstr>
      <vt:lpstr>PowerPoint Presentation</vt:lpstr>
      <vt:lpstr>Previewing Your Work</vt:lpstr>
      <vt:lpstr>PowerPoint Presentation</vt:lpstr>
      <vt:lpstr>Edit, Save and View Cycle</vt:lpstr>
      <vt:lpstr>Main colours</vt:lpstr>
      <vt:lpstr>PowerPoint Presentation</vt:lpstr>
      <vt:lpstr>Basic Colours</vt:lpstr>
      <vt:lpstr>  Work with HTML documents in TextEdit on Mac </vt:lpstr>
      <vt:lpstr>View an HTML document</vt:lpstr>
      <vt:lpstr>Change how HTML files are saved</vt:lpstr>
      <vt:lpstr>Change how HTML files are saved</vt:lpstr>
      <vt:lpstr>NetBeans</vt:lpstr>
      <vt:lpstr>Sublime Text 2</vt:lpstr>
      <vt:lpstr>Brackets</vt:lpstr>
      <vt:lpstr>Atom</vt:lpstr>
      <vt:lpstr>Notepad++</vt:lpstr>
      <vt:lpstr> Visual Studio Code Editor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Sonu Singh Rajpoot</dc:creator>
  <cp:lastModifiedBy>AMRITPAL SAINI</cp:lastModifiedBy>
  <cp:revision>61</cp:revision>
  <dcterms:created xsi:type="dcterms:W3CDTF">2020-12-18T18:59:12Z</dcterms:created>
  <dcterms:modified xsi:type="dcterms:W3CDTF">2022-01-05T10:38:02Z</dcterms:modified>
</cp:coreProperties>
</file>

<file path=docProps/thumbnail.jpeg>
</file>